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7" r:id="rId9"/>
    <p:sldId id="276" r:id="rId10"/>
    <p:sldId id="277" r:id="rId11"/>
    <p:sldId id="269" r:id="rId12"/>
    <p:sldId id="284" r:id="rId13"/>
    <p:sldId id="278" r:id="rId14"/>
    <p:sldId id="274" r:id="rId15"/>
    <p:sldId id="275" r:id="rId16"/>
    <p:sldId id="271" r:id="rId17"/>
    <p:sldId id="280" r:id="rId18"/>
    <p:sldId id="283" r:id="rId19"/>
    <p:sldId id="295" r:id="rId20"/>
    <p:sldId id="297" r:id="rId21"/>
    <p:sldId id="299" r:id="rId22"/>
    <p:sldId id="300" r:id="rId23"/>
    <p:sldId id="301" r:id="rId24"/>
    <p:sldId id="302" r:id="rId25"/>
    <p:sldId id="303" r:id="rId26"/>
    <p:sldId id="304" r:id="rId27"/>
    <p:sldId id="286" r:id="rId28"/>
    <p:sldId id="287" r:id="rId29"/>
    <p:sldId id="305" r:id="rId30"/>
    <p:sldId id="306" r:id="rId31"/>
    <p:sldId id="281" r:id="rId32"/>
    <p:sldId id="285" r:id="rId33"/>
    <p:sldId id="288" r:id="rId34"/>
    <p:sldId id="294" r:id="rId35"/>
    <p:sldId id="309" r:id="rId36"/>
    <p:sldId id="282" r:id="rId37"/>
    <p:sldId id="289" r:id="rId38"/>
    <p:sldId id="291" r:id="rId39"/>
    <p:sldId id="290" r:id="rId40"/>
    <p:sldId id="292" r:id="rId41"/>
    <p:sldId id="293" r:id="rId42"/>
    <p:sldId id="307" r:id="rId43"/>
  </p:sldIdLst>
  <p:sldSz cx="14630400" cy="8229600"/>
  <p:notesSz cx="8229600" cy="14630400"/>
  <p:embeddedFontLst>
    <p:embeddedFont>
      <p:font typeface="Patrick Hand" panose="00000500000000000000" pitchFamily="2" charset="0"/>
      <p:regular r:id="rId45"/>
    </p:embeddedFont>
  </p:embeddedFontLst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3447" autoAdjust="0"/>
  </p:normalViewPr>
  <p:slideViewPr>
    <p:cSldViewPr snapToGrid="0" snapToObjects="1">
      <p:cViewPr>
        <p:scale>
          <a:sx n="53" d="100"/>
          <a:sy n="53" d="100"/>
        </p:scale>
        <p:origin x="74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3728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140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03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9847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145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7698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067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7512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88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988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116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116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190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D1A7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D1A7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jpe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2.png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png"/><Relationship Id="rId4" Type="http://schemas.openxmlformats.org/officeDocument/2006/relationships/image" Target="../media/image9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12EB1AC5-2570-CE82-8C4A-AE14EDFDFC7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766100" y="1607904"/>
            <a:ext cx="10864300" cy="3026485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063115"/>
            <a:ext cx="7468553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650"/>
              </a:lnSpc>
              <a:buNone/>
            </a:pPr>
            <a:r>
              <a:rPr lang="en-US" sz="7200" dirty="0">
                <a:solidFill>
                  <a:srgbClr val="1F1E1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Database Project-</a:t>
            </a:r>
            <a:r>
              <a:rPr lang="en-US" sz="7200" b="1" dirty="0">
                <a:solidFill>
                  <a:srgbClr val="1F1E1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
</a:t>
            </a:r>
            <a:r>
              <a:rPr lang="en-US" sz="7200" dirty="0">
                <a:solidFill>
                  <a:srgbClr val="1F1E1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Shani&amp;Ori Cinema </a:t>
            </a:r>
            <a:endParaRPr lang="en-US" sz="7200" dirty="0"/>
          </a:p>
        </p:txBody>
      </p:sp>
      <p:sp>
        <p:nvSpPr>
          <p:cNvPr id="4" name="Text 1"/>
          <p:cNvSpPr/>
          <p:nvPr/>
        </p:nvSpPr>
        <p:spPr>
          <a:xfrm>
            <a:off x="6324123" y="5017413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3600" dirty="0">
                <a:solidFill>
                  <a:srgbClr val="3B3535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Made by:</a:t>
            </a:r>
            <a:br>
              <a:rPr lang="en-US" sz="3600" dirty="0">
                <a:solidFill>
                  <a:srgbClr val="3B3535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</a:br>
            <a:r>
              <a:rPr lang="en-US" sz="3600" dirty="0">
                <a:solidFill>
                  <a:srgbClr val="3B3535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sz="3600" b="1" dirty="0">
                <a:solidFill>
                  <a:srgbClr val="3B3535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
</a:t>
            </a:r>
            <a:r>
              <a:rPr lang="en-US" sz="3600" dirty="0">
                <a:solidFill>
                  <a:srgbClr val="3B3535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Ori Katz - 314632449</a:t>
            </a:r>
            <a:r>
              <a:rPr lang="en-US" sz="3600" b="1" dirty="0">
                <a:solidFill>
                  <a:srgbClr val="3B3535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
</a:t>
            </a:r>
            <a:r>
              <a:rPr lang="en-US" sz="3600" dirty="0">
                <a:solidFill>
                  <a:srgbClr val="3B3535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Shani halali – 211523261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6324124" y="578346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57781DC1-A47B-E237-F94B-1E09ED22C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7923" y="7795260"/>
            <a:ext cx="2162477" cy="3334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33CBBD38-736A-A5A4-5869-6FD0818BD5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25070" y="-1548"/>
            <a:ext cx="14630399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280" y="750292"/>
            <a:ext cx="6145362" cy="1318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6600" b="1" dirty="0">
                <a:solidFill>
                  <a:srgbClr val="1F1E1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Ticket Seller</a:t>
            </a:r>
            <a:endParaRPr lang="en-US" sz="6600" b="1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9071954-1564-D48D-0759-DF82E1EC0179}"/>
              </a:ext>
            </a:extLst>
          </p:cNvPr>
          <p:cNvSpPr txBox="1">
            <a:spLocks/>
          </p:cNvSpPr>
          <p:nvPr/>
        </p:nvSpPr>
        <p:spPr>
          <a:xfrm>
            <a:off x="748125" y="1819525"/>
            <a:ext cx="4984666" cy="21598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rgbClr val="3B3535"/>
                </a:solidFill>
                <a:latin typeface="Patrick Hand" pitchFamily="34" charset="0"/>
              </a:rPr>
              <a:t>Ticket Seller attributes:</a:t>
            </a:r>
          </a:p>
          <a:p>
            <a:pPr>
              <a:buFontTx/>
              <a:buChar char="-"/>
            </a:pPr>
            <a:r>
              <a:rPr lang="en-US" sz="4000" b="1" dirty="0">
                <a:solidFill>
                  <a:srgbClr val="3B3535"/>
                </a:solidFill>
                <a:latin typeface="Patrick Hand" pitchFamily="34" charset="0"/>
              </a:rPr>
              <a:t>Ticket Seller ID</a:t>
            </a:r>
          </a:p>
          <a:p>
            <a:pPr>
              <a:buFontTx/>
              <a:buChar char="-"/>
            </a:pPr>
            <a:r>
              <a:rPr lang="en-US" sz="4000" b="1" dirty="0">
                <a:solidFill>
                  <a:srgbClr val="3B3535"/>
                </a:solidFill>
                <a:latin typeface="Patrick Hand" pitchFamily="34" charset="0"/>
              </a:rPr>
              <a:t>Amount Of Sales</a:t>
            </a: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7DC5B17D-D087-D45D-20FA-0D110CCDD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7903" y="5564231"/>
            <a:ext cx="4675394" cy="2014301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CC661E65-D58F-075E-2D50-E99654CEE7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6396" y="876803"/>
            <a:ext cx="8398407" cy="3237223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084FD4DF-3EAC-4AB6-15AE-BF1C188B9C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0648" y="5495521"/>
            <a:ext cx="5709901" cy="208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68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0" descr="preencoded.png">
            <a:extLst>
              <a:ext uri="{FF2B5EF4-FFF2-40B4-BE49-F238E27FC236}">
                <a16:creationId xmlns:a16="http://schemas.microsoft.com/office/drawing/2014/main" id="{E5BA3D47-B19E-08A2-6FEA-68A19BA4E2C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-138224" y="0"/>
            <a:ext cx="14906847" cy="82309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280" y="750292"/>
            <a:ext cx="6145362" cy="1318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6600" b="1" dirty="0">
                <a:solidFill>
                  <a:srgbClr val="1F1E1E"/>
                </a:solidFill>
                <a:latin typeface="Patrick Hand" pitchFamily="34" charset="0"/>
              </a:rPr>
              <a:t>Halls</a:t>
            </a:r>
            <a:endParaRPr lang="en-US" sz="6600" b="1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9071954-1564-D48D-0759-DF82E1EC0179}"/>
              </a:ext>
            </a:extLst>
          </p:cNvPr>
          <p:cNvSpPr txBox="1">
            <a:spLocks/>
          </p:cNvSpPr>
          <p:nvPr/>
        </p:nvSpPr>
        <p:spPr>
          <a:xfrm>
            <a:off x="748125" y="1819525"/>
            <a:ext cx="4984666" cy="352399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rgbClr val="3B3535"/>
                </a:solidFill>
                <a:latin typeface="Patrick Hand" pitchFamily="34" charset="0"/>
              </a:rPr>
              <a:t>Halls attributes:</a:t>
            </a:r>
          </a:p>
          <a:p>
            <a:pPr>
              <a:buFontTx/>
              <a:buChar char="-"/>
            </a:pPr>
            <a:r>
              <a:rPr lang="en-US" sz="4000" b="1" dirty="0">
                <a:solidFill>
                  <a:srgbClr val="3B3535"/>
                </a:solidFill>
                <a:latin typeface="Patrick Hand" pitchFamily="34" charset="0"/>
              </a:rPr>
              <a:t>Hall ID</a:t>
            </a:r>
          </a:p>
          <a:p>
            <a:pPr>
              <a:buFontTx/>
              <a:buChar char="-"/>
            </a:pPr>
            <a:r>
              <a:rPr lang="en-US" sz="4000" b="1" dirty="0">
                <a:solidFill>
                  <a:srgbClr val="3B3535"/>
                </a:solidFill>
                <a:latin typeface="Patrick Hand" pitchFamily="34" charset="0"/>
              </a:rPr>
              <a:t>Num Of Chairs</a:t>
            </a:r>
          </a:p>
          <a:p>
            <a:pPr>
              <a:buFontTx/>
              <a:buChar char="-"/>
            </a:pPr>
            <a:r>
              <a:rPr lang="en-US" sz="4000" b="1" dirty="0">
                <a:solidFill>
                  <a:srgbClr val="3B3535"/>
                </a:solidFill>
                <a:latin typeface="Patrick Hand" pitchFamily="34" charset="0"/>
              </a:rPr>
              <a:t>Cinema ID </a:t>
            </a:r>
          </a:p>
          <a:p>
            <a:pPr>
              <a:buFontTx/>
              <a:buChar char="-"/>
            </a:pPr>
            <a:r>
              <a:rPr lang="en-US" sz="4000" b="1" dirty="0">
                <a:solidFill>
                  <a:srgbClr val="3B3535"/>
                </a:solidFill>
                <a:latin typeface="Patrick Hand" pitchFamily="34" charset="0"/>
              </a:rPr>
              <a:t>Employees ID</a:t>
            </a:r>
          </a:p>
          <a:p>
            <a:pPr>
              <a:buFontTx/>
              <a:buChar char="-"/>
            </a:pP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B274BFDE-9FA9-7128-3BB3-921C18B04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934" y="133485"/>
            <a:ext cx="6447397" cy="2552387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C4AC4374-A8AB-52F8-76D0-A374E12B1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8257" y="2789360"/>
            <a:ext cx="6448074" cy="1092245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78C52155-D344-562F-5DA2-A5094211BD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8934" y="3985093"/>
            <a:ext cx="6447397" cy="3767726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2DA8A6B5-0CE3-30C5-C29A-C4DE65D40D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3612" y="5868956"/>
            <a:ext cx="5013487" cy="1764872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1230C366-51B8-0FF3-C934-E703FEE0F0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561" y="5860870"/>
            <a:ext cx="5921588" cy="178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591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5C0B1B78-FA24-4817-E817-96B68B4B13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7000"/>
          </a:blip>
          <a:stretch>
            <a:fillRect/>
          </a:stretch>
        </p:blipFill>
        <p:spPr>
          <a:xfrm>
            <a:off x="0" y="-92597"/>
            <a:ext cx="14987239" cy="88577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280" y="750292"/>
            <a:ext cx="6145362" cy="1318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6600" b="1" dirty="0">
                <a:solidFill>
                  <a:srgbClr val="1F1E1E"/>
                </a:solidFill>
                <a:latin typeface="Patrick Hand" pitchFamily="34" charset="0"/>
              </a:rPr>
              <a:t>Movies</a:t>
            </a:r>
            <a:endParaRPr lang="en-US" sz="6600" b="1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9071954-1564-D48D-0759-DF82E1EC0179}"/>
              </a:ext>
            </a:extLst>
          </p:cNvPr>
          <p:cNvSpPr txBox="1">
            <a:spLocks/>
          </p:cNvSpPr>
          <p:nvPr/>
        </p:nvSpPr>
        <p:spPr>
          <a:xfrm>
            <a:off x="600973" y="1560447"/>
            <a:ext cx="4984666" cy="4759695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600" b="1" dirty="0">
                <a:solidFill>
                  <a:srgbClr val="1F1E1E"/>
                </a:solidFill>
                <a:latin typeface="Patrick Hand" pitchFamily="34" charset="0"/>
              </a:rPr>
              <a:t>Movies attributes:</a:t>
            </a:r>
          </a:p>
          <a:p>
            <a:pPr marL="0" indent="0">
              <a:buNone/>
            </a:pPr>
            <a:r>
              <a:rPr lang="en-US" sz="4600" b="1" dirty="0">
                <a:solidFill>
                  <a:srgbClr val="1F1E1E"/>
                </a:solidFill>
                <a:latin typeface="Patrick Hand" pitchFamily="34" charset="0"/>
              </a:rPr>
              <a:t>-Movie ID</a:t>
            </a:r>
          </a:p>
          <a:p>
            <a:pPr marL="0" indent="0">
              <a:buNone/>
            </a:pPr>
            <a:r>
              <a:rPr lang="en-US" sz="4600" b="1" dirty="0">
                <a:solidFill>
                  <a:srgbClr val="1F1E1E"/>
                </a:solidFill>
                <a:latin typeface="Patrick Hand" pitchFamily="34" charset="0"/>
              </a:rPr>
              <a:t>-Cinema ID</a:t>
            </a:r>
          </a:p>
          <a:p>
            <a:pPr marL="0" indent="0">
              <a:buNone/>
            </a:pPr>
            <a:r>
              <a:rPr lang="en-US" sz="4600" b="1" dirty="0">
                <a:solidFill>
                  <a:srgbClr val="1F1E1E"/>
                </a:solidFill>
                <a:latin typeface="Patrick Hand" pitchFamily="34" charset="0"/>
              </a:rPr>
              <a:t>-Name</a:t>
            </a:r>
          </a:p>
          <a:p>
            <a:pPr marL="0" indent="0">
              <a:buNone/>
            </a:pPr>
            <a:r>
              <a:rPr lang="en-US" sz="4600" b="1" dirty="0">
                <a:solidFill>
                  <a:srgbClr val="1F1E1E"/>
                </a:solidFill>
                <a:latin typeface="Patrick Hand" pitchFamily="34" charset="0"/>
              </a:rPr>
              <a:t>-</a:t>
            </a:r>
            <a:r>
              <a:rPr lang="en-US" sz="4600" b="1" dirty="0" err="1">
                <a:solidFill>
                  <a:srgbClr val="1F1E1E"/>
                </a:solidFill>
                <a:latin typeface="Patrick Hand" pitchFamily="34" charset="0"/>
              </a:rPr>
              <a:t>Genere</a:t>
            </a:r>
            <a:endParaRPr lang="en-US" sz="4600" b="1" dirty="0">
              <a:solidFill>
                <a:srgbClr val="1F1E1E"/>
              </a:solidFill>
              <a:latin typeface="Patrick Hand" pitchFamily="34" charset="0"/>
            </a:endParaRPr>
          </a:p>
          <a:p>
            <a:pPr marL="0" indent="0">
              <a:buNone/>
            </a:pPr>
            <a:r>
              <a:rPr lang="en-US" sz="4600" b="1" dirty="0">
                <a:solidFill>
                  <a:srgbClr val="1F1E1E"/>
                </a:solidFill>
                <a:latin typeface="Patrick Hand" pitchFamily="34" charset="0"/>
              </a:rPr>
              <a:t>-Rating</a:t>
            </a:r>
          </a:p>
          <a:p>
            <a:pPr marL="0" indent="0">
              <a:buNone/>
            </a:pPr>
            <a:r>
              <a:rPr lang="en-US" sz="4600" b="1" dirty="0">
                <a:solidFill>
                  <a:srgbClr val="1F1E1E"/>
                </a:solidFill>
                <a:latin typeface="Patrick Hand" pitchFamily="34" charset="0"/>
              </a:rPr>
              <a:t>-Duration</a:t>
            </a:r>
          </a:p>
          <a:p>
            <a:pPr marL="0" indent="0">
              <a:buNone/>
            </a:pPr>
            <a:endParaRPr lang="en-US" sz="4000" b="1" dirty="0">
              <a:solidFill>
                <a:srgbClr val="1F1E1E"/>
              </a:solidFill>
              <a:latin typeface="Patrick Hand" pitchFamily="34" charset="0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1E1E"/>
              </a:solidFill>
              <a:latin typeface="Patrick Hand" pitchFamily="34" charset="0"/>
            </a:endParaRPr>
          </a:p>
          <a:p>
            <a:pPr marL="0" indent="0">
              <a:buNone/>
            </a:pPr>
            <a:endParaRPr lang="en-US" sz="4000" b="1" dirty="0">
              <a:solidFill>
                <a:srgbClr val="1F1E1E"/>
              </a:solidFill>
              <a:latin typeface="Patrick Hand" pitchFamily="34" charset="0"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rgbClr val="3B3535"/>
                </a:solidFill>
                <a:latin typeface="Patrick Hand" pitchFamily="34" charset="0"/>
              </a:rPr>
              <a:t>)</a:t>
            </a:r>
          </a:p>
          <a:p>
            <a:pPr>
              <a:buFontTx/>
              <a:buChar char="-"/>
            </a:pPr>
            <a:endParaRPr lang="en-US" sz="4000" b="1" dirty="0">
              <a:solidFill>
                <a:srgbClr val="3B3535"/>
              </a:solidFill>
              <a:latin typeface="Patrick Hand" pitchFamily="34" charset="0"/>
            </a:endParaRPr>
          </a:p>
        </p:txBody>
      </p:sp>
      <p:pic>
        <p:nvPicPr>
          <p:cNvPr id="2" name="Image 2" descr="preencoded.png">
            <a:extLst>
              <a:ext uri="{FF2B5EF4-FFF2-40B4-BE49-F238E27FC236}">
                <a16:creationId xmlns:a16="http://schemas.microsoft.com/office/drawing/2014/main" id="{AE9D6C24-713A-94BD-2F46-592A106CB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237582">
            <a:off x="0" y="4919176"/>
            <a:ext cx="3667263" cy="3667263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238B484B-1AF7-3D68-B67B-FE1C4EEB2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611" y="658762"/>
            <a:ext cx="6793407" cy="3858483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FC480286-63B5-9326-F949-D5DF870491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3170" y="5268604"/>
            <a:ext cx="8979075" cy="200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556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3" descr="preencoded.png">
            <a:extLst>
              <a:ext uri="{FF2B5EF4-FFF2-40B4-BE49-F238E27FC236}">
                <a16:creationId xmlns:a16="http://schemas.microsoft.com/office/drawing/2014/main" id="{F0790156-5095-7003-FC59-73CDAD84FD3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7000"/>
          </a:blip>
          <a:stretch>
            <a:fillRect/>
          </a:stretch>
        </p:blipFill>
        <p:spPr>
          <a:xfrm>
            <a:off x="0" y="-92597"/>
            <a:ext cx="14987239" cy="88577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280" y="750292"/>
            <a:ext cx="6145362" cy="1318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6600" b="1" dirty="0">
                <a:solidFill>
                  <a:srgbClr val="1F1E1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Screening</a:t>
            </a:r>
            <a:endParaRPr lang="en-US" sz="6600" b="1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9071954-1564-D48D-0759-DF82E1EC0179}"/>
              </a:ext>
            </a:extLst>
          </p:cNvPr>
          <p:cNvSpPr txBox="1">
            <a:spLocks/>
          </p:cNvSpPr>
          <p:nvPr/>
        </p:nvSpPr>
        <p:spPr>
          <a:xfrm>
            <a:off x="748125" y="1819524"/>
            <a:ext cx="4984666" cy="475969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rgbClr val="1F1E1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Screening </a:t>
            </a:r>
            <a:r>
              <a:rPr lang="en-US" sz="4000" b="1" dirty="0">
                <a:solidFill>
                  <a:srgbClr val="3B3535"/>
                </a:solidFill>
                <a:latin typeface="Patrick Hand" pitchFamily="34" charset="0"/>
              </a:rPr>
              <a:t>attributes:</a:t>
            </a:r>
          </a:p>
          <a:p>
            <a:pPr>
              <a:buFontTx/>
              <a:buChar char="-"/>
            </a:pPr>
            <a:r>
              <a:rPr lang="en-US" sz="4000" b="1" dirty="0">
                <a:solidFill>
                  <a:srgbClr val="1F1E1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Screening </a:t>
            </a:r>
            <a:r>
              <a:rPr lang="en-US" sz="4000" b="1" dirty="0">
                <a:solidFill>
                  <a:srgbClr val="3B3535"/>
                </a:solidFill>
                <a:latin typeface="Patrick Hand" pitchFamily="34" charset="0"/>
              </a:rPr>
              <a:t>ID</a:t>
            </a:r>
          </a:p>
          <a:p>
            <a:pPr>
              <a:buFontTx/>
              <a:buChar char="-"/>
            </a:pPr>
            <a:r>
              <a:rPr lang="en-US" sz="4000" b="1" dirty="0">
                <a:solidFill>
                  <a:srgbClr val="3B3535"/>
                </a:solidFill>
                <a:latin typeface="Patrick Hand" pitchFamily="34" charset="0"/>
              </a:rPr>
              <a:t>Date</a:t>
            </a:r>
            <a:endParaRPr lang="en-US" sz="1500" b="1" dirty="0">
              <a:solidFill>
                <a:schemeClr val="bg1"/>
              </a:solidFill>
              <a:latin typeface="Patrick Hand" pitchFamily="34" charset="0"/>
            </a:endParaRPr>
          </a:p>
          <a:p>
            <a:pPr>
              <a:buFontTx/>
              <a:buChar char="-"/>
            </a:pPr>
            <a:r>
              <a:rPr lang="en-US" sz="4000" b="1" dirty="0">
                <a:solidFill>
                  <a:srgbClr val="3B3535"/>
                </a:solidFill>
                <a:latin typeface="Patrick Hand" pitchFamily="34" charset="0"/>
              </a:rPr>
              <a:t>Time</a:t>
            </a:r>
          </a:p>
          <a:p>
            <a:pPr>
              <a:buFontTx/>
              <a:buChar char="-"/>
            </a:pPr>
            <a:endParaRPr lang="en-US" sz="4000" b="1" dirty="0">
              <a:solidFill>
                <a:srgbClr val="3B3535"/>
              </a:solidFill>
              <a:latin typeface="Patrick Hand" pitchFamily="34" charset="0"/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AF013369-2903-5446-82B7-31151CE35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8936" y="334057"/>
            <a:ext cx="8051793" cy="3470020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4C429760-DC01-160C-BDF1-5E07E528B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8936" y="4698038"/>
            <a:ext cx="8051793" cy="275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41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47A65C73-8A11-24C7-072C-329B292C11A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2370" y="705922"/>
            <a:ext cx="6145362" cy="1318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00"/>
              </a:lnSpc>
            </a:pPr>
            <a:r>
              <a:rPr lang="en-US" sz="6600" dirty="0">
                <a:solidFill>
                  <a:srgbClr val="1F1E1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Viewers</a:t>
            </a:r>
            <a:endParaRPr lang="en-US" sz="6600" dirty="0"/>
          </a:p>
          <a:p>
            <a:pPr marL="0" indent="0" algn="l">
              <a:lnSpc>
                <a:spcPts val="5500"/>
              </a:lnSpc>
              <a:buNone/>
            </a:pPr>
            <a:endParaRPr lang="en-US" sz="6600" b="1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9071954-1564-D48D-0759-DF82E1EC0179}"/>
              </a:ext>
            </a:extLst>
          </p:cNvPr>
          <p:cNvSpPr txBox="1">
            <a:spLocks/>
          </p:cNvSpPr>
          <p:nvPr/>
        </p:nvSpPr>
        <p:spPr>
          <a:xfrm>
            <a:off x="536253" y="1680729"/>
            <a:ext cx="4984666" cy="406865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rgbClr val="3B3535"/>
                </a:solidFill>
                <a:latin typeface="Patrick Hand" pitchFamily="34" charset="0"/>
              </a:rPr>
              <a:t>Viewers attributes:</a:t>
            </a:r>
          </a:p>
          <a:p>
            <a:pPr>
              <a:buFontTx/>
              <a:buChar char="-"/>
            </a:pPr>
            <a:r>
              <a:rPr lang="en-US" sz="4000" b="1" dirty="0">
                <a:solidFill>
                  <a:srgbClr val="3B3535"/>
                </a:solidFill>
                <a:latin typeface="Patrick Hand" pitchFamily="34" charset="0"/>
              </a:rPr>
              <a:t>Viewer ID</a:t>
            </a:r>
          </a:p>
          <a:p>
            <a:pPr>
              <a:buFontTx/>
              <a:buChar char="-"/>
            </a:pPr>
            <a:r>
              <a:rPr lang="en-US" sz="4000" b="1" dirty="0">
                <a:solidFill>
                  <a:srgbClr val="3B3535"/>
                </a:solidFill>
                <a:latin typeface="Patrick Hand" pitchFamily="34" charset="0"/>
              </a:rPr>
              <a:t>First Name</a:t>
            </a:r>
          </a:p>
          <a:p>
            <a:pPr>
              <a:buFontTx/>
              <a:buChar char="-"/>
            </a:pPr>
            <a:r>
              <a:rPr lang="en-US" sz="4000" b="1" dirty="0">
                <a:solidFill>
                  <a:srgbClr val="3B3535"/>
                </a:solidFill>
                <a:latin typeface="Patrick Hand" pitchFamily="34" charset="0"/>
              </a:rPr>
              <a:t>Last Name</a:t>
            </a:r>
          </a:p>
          <a:p>
            <a:pPr>
              <a:buFontTx/>
              <a:buChar char="-"/>
            </a:pPr>
            <a:r>
              <a:rPr lang="en-US" sz="4000" b="1" dirty="0">
                <a:solidFill>
                  <a:srgbClr val="3B3535"/>
                </a:solidFill>
                <a:latin typeface="Patrick Hand" pitchFamily="34" charset="0"/>
              </a:rPr>
              <a:t>Email</a:t>
            </a:r>
          </a:p>
          <a:p>
            <a:pPr>
              <a:buFontTx/>
              <a:buChar char="-"/>
            </a:pPr>
            <a:endParaRPr lang="en-US" sz="4000" b="1" dirty="0">
              <a:solidFill>
                <a:srgbClr val="3B3535"/>
              </a:solidFill>
              <a:latin typeface="Patrick Hand" pitchFamily="34" charset="0"/>
            </a:endParaRPr>
          </a:p>
          <a:p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01BAA4B5-B7FC-0384-EA7B-586377824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5198" y="1889173"/>
            <a:ext cx="5285270" cy="2978969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F26516A1-51AC-D408-BB90-6A8B73B41D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853" y="5477159"/>
            <a:ext cx="8726118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11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26CB63BE-2535-4EBF-85E9-B554A41546D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-1393904" y="0"/>
            <a:ext cx="16024303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42311" y="734118"/>
            <a:ext cx="6145362" cy="1318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00"/>
              </a:lnSpc>
            </a:pPr>
            <a:r>
              <a:rPr lang="en-US" sz="6600" dirty="0">
                <a:solidFill>
                  <a:srgbClr val="1F1E1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screening Viewer</a:t>
            </a:r>
            <a:endParaRPr lang="en-US" sz="6600" dirty="0"/>
          </a:p>
          <a:p>
            <a:pPr marL="0" indent="0" algn="l">
              <a:lnSpc>
                <a:spcPts val="5500"/>
              </a:lnSpc>
              <a:buNone/>
            </a:pPr>
            <a:endParaRPr lang="en-US" sz="6600" b="1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9071954-1564-D48D-0759-DF82E1EC0179}"/>
              </a:ext>
            </a:extLst>
          </p:cNvPr>
          <p:cNvSpPr txBox="1">
            <a:spLocks/>
          </p:cNvSpPr>
          <p:nvPr/>
        </p:nvSpPr>
        <p:spPr>
          <a:xfrm>
            <a:off x="1242308" y="1537437"/>
            <a:ext cx="6000421" cy="406865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rgbClr val="3B3535"/>
                </a:solidFill>
                <a:latin typeface="Patrick Hand" pitchFamily="34" charset="0"/>
              </a:rPr>
              <a:t>Screening viewers attributes:</a:t>
            </a:r>
          </a:p>
          <a:p>
            <a:pPr>
              <a:buFontTx/>
              <a:buChar char="-"/>
            </a:pPr>
            <a:r>
              <a:rPr lang="en-US" sz="4000" b="1" dirty="0">
                <a:solidFill>
                  <a:srgbClr val="3B3535"/>
                </a:solidFill>
                <a:latin typeface="Patrick Hand" pitchFamily="34" charset="0"/>
              </a:rPr>
              <a:t>Screen ID</a:t>
            </a:r>
          </a:p>
          <a:p>
            <a:pPr>
              <a:buFontTx/>
              <a:buChar char="-"/>
            </a:pPr>
            <a:r>
              <a:rPr lang="en-US" sz="4000" b="1" dirty="0">
                <a:solidFill>
                  <a:srgbClr val="3B3535"/>
                </a:solidFill>
                <a:latin typeface="Patrick Hand" pitchFamily="34" charset="0"/>
              </a:rPr>
              <a:t>Viewer ID</a:t>
            </a:r>
          </a:p>
          <a:p>
            <a:pPr>
              <a:buFontTx/>
              <a:buChar char="-"/>
            </a:pPr>
            <a:endParaRPr lang="en-US" sz="4000" b="1" dirty="0">
              <a:solidFill>
                <a:srgbClr val="3B3535"/>
              </a:solidFill>
              <a:latin typeface="Patrick Hand" pitchFamily="34" charset="0"/>
            </a:endParaRPr>
          </a:p>
          <a:p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92C910C7-6959-49DB-E2A6-FFBAB6631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206" y="2293191"/>
            <a:ext cx="8239144" cy="212247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314BEA42-25D7-A49F-4365-CA89A805F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554" y="4777691"/>
            <a:ext cx="3875978" cy="263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43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5C0B1B78-FA24-4817-E817-96B68B4B13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7000"/>
          </a:blip>
          <a:stretch>
            <a:fillRect/>
          </a:stretch>
        </p:blipFill>
        <p:spPr>
          <a:xfrm>
            <a:off x="0" y="-92597"/>
            <a:ext cx="14987239" cy="88577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280" y="750292"/>
            <a:ext cx="6145362" cy="1318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6600" b="1" dirty="0">
                <a:solidFill>
                  <a:srgbClr val="1F1E1E"/>
                </a:solidFill>
                <a:latin typeface="Patrick Hand" pitchFamily="34" charset="0"/>
              </a:rPr>
              <a:t>Ticket</a:t>
            </a:r>
            <a:endParaRPr lang="en-US" sz="6600" b="1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9071954-1564-D48D-0759-DF82E1EC0179}"/>
              </a:ext>
            </a:extLst>
          </p:cNvPr>
          <p:cNvSpPr txBox="1">
            <a:spLocks/>
          </p:cNvSpPr>
          <p:nvPr/>
        </p:nvSpPr>
        <p:spPr>
          <a:xfrm>
            <a:off x="748125" y="1819524"/>
            <a:ext cx="4984666" cy="475969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rgbClr val="1F1E1E"/>
                </a:solidFill>
                <a:latin typeface="Patrick Hand" pitchFamily="34" charset="0"/>
              </a:rPr>
              <a:t>Ticket</a:t>
            </a:r>
            <a:r>
              <a:rPr lang="en-US" sz="4000" b="1" dirty="0">
                <a:solidFill>
                  <a:srgbClr val="1F1E1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 </a:t>
            </a:r>
            <a:r>
              <a:rPr lang="en-US" sz="4000" b="1" dirty="0">
                <a:solidFill>
                  <a:srgbClr val="3B3535"/>
                </a:solidFill>
                <a:latin typeface="Patrick Hand" pitchFamily="34" charset="0"/>
              </a:rPr>
              <a:t>attributes:</a:t>
            </a:r>
          </a:p>
          <a:p>
            <a:pPr>
              <a:buFontTx/>
              <a:buChar char="-"/>
            </a:pPr>
            <a:r>
              <a:rPr lang="en-US" sz="4000" b="1" dirty="0">
                <a:solidFill>
                  <a:srgbClr val="3B3535"/>
                </a:solidFill>
                <a:latin typeface="Patrick Hand" pitchFamily="34" charset="0"/>
              </a:rPr>
              <a:t>Ticket ID</a:t>
            </a:r>
          </a:p>
          <a:p>
            <a:pPr>
              <a:buFontTx/>
              <a:buChar char="-"/>
            </a:pPr>
            <a:r>
              <a:rPr lang="en-US" sz="4000" b="1" dirty="0">
                <a:solidFill>
                  <a:srgbClr val="3B3535"/>
                </a:solidFill>
                <a:latin typeface="Patrick Hand" pitchFamily="34" charset="0"/>
              </a:rPr>
              <a:t>Price</a:t>
            </a:r>
            <a:endParaRPr lang="en-US" sz="1500" b="1" dirty="0">
              <a:solidFill>
                <a:schemeClr val="bg1"/>
              </a:solidFill>
              <a:latin typeface="Patrick Hand" pitchFamily="34" charset="0"/>
            </a:endParaRPr>
          </a:p>
          <a:p>
            <a:pPr>
              <a:buFontTx/>
              <a:buChar char="-"/>
            </a:pPr>
            <a:r>
              <a:rPr lang="en-US" sz="4000" b="1" dirty="0">
                <a:solidFill>
                  <a:srgbClr val="3B3535"/>
                </a:solidFill>
                <a:latin typeface="Patrick Hand" pitchFamily="34" charset="0"/>
              </a:rPr>
              <a:t>Category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3B3535"/>
                </a:solidFill>
                <a:latin typeface="Patrick Hand" pitchFamily="34" charset="0"/>
              </a:rPr>
              <a:t>(Regular 40</a:t>
            </a:r>
            <a:r>
              <a:rPr lang="he-IL" sz="1600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₪</a:t>
            </a:r>
            <a:r>
              <a:rPr lang="en-US" sz="2800" b="1" dirty="0">
                <a:solidFill>
                  <a:srgbClr val="3B3535"/>
                </a:solidFill>
                <a:latin typeface="Patrick Hand" pitchFamily="34" charset="0"/>
              </a:rPr>
              <a:t>,VIP 100</a:t>
            </a:r>
            <a:r>
              <a:rPr lang="he-IL" sz="1600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₪</a:t>
            </a:r>
            <a:r>
              <a:rPr lang="en-US" sz="2800" b="1" dirty="0">
                <a:solidFill>
                  <a:srgbClr val="3B3535"/>
                </a:solidFill>
                <a:latin typeface="Patrick Hand" pitchFamily="34" charset="0"/>
              </a:rPr>
              <a:t>,Special 80</a:t>
            </a:r>
            <a:r>
              <a:rPr lang="he-IL" sz="1600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₪</a:t>
            </a:r>
            <a:r>
              <a:rPr lang="en-US" sz="2800" b="1" dirty="0">
                <a:solidFill>
                  <a:srgbClr val="3B3535"/>
                </a:solidFill>
                <a:latin typeface="Patrick Hand" pitchFamily="34" charset="0"/>
              </a:rPr>
              <a:t>)</a:t>
            </a:r>
          </a:p>
          <a:p>
            <a:pPr>
              <a:buFontTx/>
              <a:buChar char="-"/>
            </a:pPr>
            <a:endParaRPr lang="en-US" sz="4000" b="1" dirty="0">
              <a:solidFill>
                <a:srgbClr val="3B3535"/>
              </a:solidFill>
              <a:latin typeface="Patrick Hand" pitchFamily="34" charset="0"/>
            </a:endParaRPr>
          </a:p>
        </p:txBody>
      </p:sp>
      <p:pic>
        <p:nvPicPr>
          <p:cNvPr id="4" name="Image 5" descr="preencoded.png">
            <a:extLst>
              <a:ext uri="{FF2B5EF4-FFF2-40B4-BE49-F238E27FC236}">
                <a16:creationId xmlns:a16="http://schemas.microsoft.com/office/drawing/2014/main" id="{6648F2EC-6274-FA5D-DBA7-C060945B6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042" y="5451573"/>
            <a:ext cx="3285500" cy="3470021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4DE21EAB-8797-78DD-5EF0-E5DE2E583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2792" y="4398586"/>
            <a:ext cx="7876328" cy="2875632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66359BFA-5388-86AC-B50A-0AECFE9283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2792" y="750292"/>
            <a:ext cx="7876328" cy="308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30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"/>
          <p:cNvSpPr/>
          <p:nvPr/>
        </p:nvSpPr>
        <p:spPr>
          <a:xfrm>
            <a:off x="669073" y="2534900"/>
            <a:ext cx="7961971" cy="3159800"/>
          </a:xfrm>
          <a:prstGeom prst="roundRect">
            <a:avLst>
              <a:gd name="adj" fmla="val 1136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3" name="Text 0"/>
          <p:cNvSpPr/>
          <p:nvPr/>
        </p:nvSpPr>
        <p:spPr>
          <a:xfrm>
            <a:off x="1682710" y="366589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6600" b="1" dirty="0">
                <a:solidFill>
                  <a:srgbClr val="1F1E1E"/>
                </a:solidFill>
                <a:latin typeface="Patrick Hand" pitchFamily="34" charset="0"/>
              </a:rPr>
              <a:t>System</a:t>
            </a:r>
            <a:r>
              <a:rPr lang="en-US" sz="4400" dirty="0"/>
              <a:t> </a:t>
            </a:r>
            <a:r>
              <a:rPr lang="en-US" sz="6600" b="1" dirty="0">
                <a:solidFill>
                  <a:srgbClr val="1F1E1E"/>
                </a:solidFill>
                <a:latin typeface="Patrick Hand" pitchFamily="34" charset="0"/>
              </a:rPr>
              <a:t>actions designed</a:t>
            </a:r>
            <a:br>
              <a:rPr lang="en-US" sz="6600" b="1" dirty="0">
                <a:solidFill>
                  <a:srgbClr val="1F1E1E"/>
                </a:solidFill>
                <a:latin typeface="Patrick Hand" pitchFamily="34" charset="0"/>
              </a:rPr>
            </a:br>
            <a:r>
              <a:rPr lang="en-US" sz="6600" b="1" dirty="0">
                <a:solidFill>
                  <a:srgbClr val="1F1E1E"/>
                </a:solidFill>
                <a:latin typeface="Patrick Hand" pitchFamily="34" charset="0"/>
              </a:rPr>
              <a:t> for the manager</a:t>
            </a:r>
          </a:p>
        </p:txBody>
      </p:sp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4B422AC3-C5CC-0C9C-117F-37ED92CCF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5941" y="30004"/>
            <a:ext cx="5564459" cy="819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84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13601989-B6DC-68BD-09F2-8CCB7B9028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6000"/>
          </a:blip>
          <a:stretch>
            <a:fillRect/>
          </a:stretch>
        </p:blipFill>
        <p:spPr>
          <a:xfrm>
            <a:off x="-251104" y="-659224"/>
            <a:ext cx="14907126" cy="9376061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CADCC145-3FDF-55FB-E49D-29E74194F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155" y="1767638"/>
            <a:ext cx="5188637" cy="161403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28EA2E7-7560-21CB-C146-0C61FB70B476}"/>
              </a:ext>
            </a:extLst>
          </p:cNvPr>
          <p:cNvSpPr txBox="1">
            <a:spLocks/>
          </p:cNvSpPr>
          <p:nvPr/>
        </p:nvSpPr>
        <p:spPr>
          <a:xfrm>
            <a:off x="392176" y="141607"/>
            <a:ext cx="10503880" cy="475969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>
                <a:solidFill>
                  <a:srgbClr val="3B3535"/>
                </a:solidFill>
                <a:latin typeface="Patrick Hand" pitchFamily="34" charset="0"/>
              </a:rPr>
              <a:t>The manager has the ability to modify screening dates. </a:t>
            </a:r>
            <a:br>
              <a:rPr lang="en-US" sz="4000" dirty="0">
                <a:solidFill>
                  <a:srgbClr val="3B3535"/>
                </a:solidFill>
                <a:latin typeface="Patrick Hand" pitchFamily="34" charset="0"/>
              </a:rPr>
            </a:br>
            <a:r>
              <a:rPr lang="en-US" sz="4000" dirty="0">
                <a:solidFill>
                  <a:srgbClr val="3B3535"/>
                </a:solidFill>
                <a:latin typeface="Patrick Hand" pitchFamily="34" charset="0"/>
              </a:rPr>
              <a:t>We wrote an example query that updates the dates of two screenings.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4A8DF03E-AD52-C791-3101-88D089D68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351" y="5045533"/>
            <a:ext cx="6625458" cy="2791215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6559DABA-6F0B-6A5B-3B96-60D0FC24B5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9223" y="5045533"/>
            <a:ext cx="7203465" cy="2826439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17AB9BE-6446-2F05-0B44-0565745AED6A}"/>
              </a:ext>
            </a:extLst>
          </p:cNvPr>
          <p:cNvSpPr txBox="1">
            <a:spLocks/>
          </p:cNvSpPr>
          <p:nvPr/>
        </p:nvSpPr>
        <p:spPr>
          <a:xfrm>
            <a:off x="2833400" y="3504300"/>
            <a:ext cx="1653755" cy="521253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rgbClr val="3B3535"/>
                </a:solidFill>
                <a:latin typeface="Patrick Hand" pitchFamily="34" charset="0"/>
              </a:rPr>
              <a:t>Before</a:t>
            </a:r>
          </a:p>
        </p:txBody>
      </p:sp>
      <p:sp>
        <p:nvSpPr>
          <p:cNvPr id="24" name="חץ: למטה 23">
            <a:extLst>
              <a:ext uri="{FF2B5EF4-FFF2-40B4-BE49-F238E27FC236}">
                <a16:creationId xmlns:a16="http://schemas.microsoft.com/office/drawing/2014/main" id="{C8F49FB1-32C1-DA7F-B13B-247193E8E9DD}"/>
              </a:ext>
            </a:extLst>
          </p:cNvPr>
          <p:cNvSpPr/>
          <p:nvPr/>
        </p:nvSpPr>
        <p:spPr>
          <a:xfrm>
            <a:off x="3494643" y="4494250"/>
            <a:ext cx="267629" cy="38369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B8B9FE5-F221-3A76-D5B2-F73A79966B74}"/>
              </a:ext>
            </a:extLst>
          </p:cNvPr>
          <p:cNvSpPr txBox="1">
            <a:spLocks/>
          </p:cNvSpPr>
          <p:nvPr/>
        </p:nvSpPr>
        <p:spPr>
          <a:xfrm>
            <a:off x="9689297" y="3544460"/>
            <a:ext cx="1668644" cy="502558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rgbClr val="3B3535"/>
                </a:solidFill>
                <a:latin typeface="Patrick Hand" pitchFamily="34" charset="0"/>
              </a:rPr>
              <a:t>After</a:t>
            </a:r>
          </a:p>
        </p:txBody>
      </p:sp>
      <p:sp>
        <p:nvSpPr>
          <p:cNvPr id="26" name="חץ: למטה 25">
            <a:extLst>
              <a:ext uri="{FF2B5EF4-FFF2-40B4-BE49-F238E27FC236}">
                <a16:creationId xmlns:a16="http://schemas.microsoft.com/office/drawing/2014/main" id="{FDF97666-0E1B-F7C2-983D-297128CD143C}"/>
              </a:ext>
            </a:extLst>
          </p:cNvPr>
          <p:cNvSpPr/>
          <p:nvPr/>
        </p:nvSpPr>
        <p:spPr>
          <a:xfrm>
            <a:off x="10225278" y="4365751"/>
            <a:ext cx="270039" cy="36993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מחבר ישר 11">
            <a:extLst>
              <a:ext uri="{FF2B5EF4-FFF2-40B4-BE49-F238E27FC236}">
                <a16:creationId xmlns:a16="http://schemas.microsoft.com/office/drawing/2014/main" id="{F38A9F07-D093-49D5-85C2-284F8AFAEB76}"/>
              </a:ext>
            </a:extLst>
          </p:cNvPr>
          <p:cNvSpPr/>
          <p:nvPr/>
        </p:nvSpPr>
        <p:spPr>
          <a:xfrm>
            <a:off x="7592400" y="6128013"/>
            <a:ext cx="6766560" cy="0"/>
          </a:xfrm>
          <a:prstGeom prst="line">
            <a:avLst/>
          </a:prstGeom>
          <a:solidFill>
            <a:srgbClr val="FFFC00">
              <a:alpha val="5000"/>
            </a:srgbClr>
          </a:solidFill>
          <a:ln w="219075">
            <a:solidFill>
              <a:srgbClr val="FFFC00">
                <a:alpha val="2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vi-VN" dirty="0">
              <a:solidFill>
                <a:srgbClr val="FFFC00"/>
              </a:solidFill>
            </a:endParaRPr>
          </a:p>
        </p:txBody>
      </p:sp>
      <p:sp>
        <p:nvSpPr>
          <p:cNvPr id="2" name="מחבר ישר 1">
            <a:extLst>
              <a:ext uri="{FF2B5EF4-FFF2-40B4-BE49-F238E27FC236}">
                <a16:creationId xmlns:a16="http://schemas.microsoft.com/office/drawing/2014/main" id="{ECE0460D-D91F-FF5C-52A8-A65030EF787C}"/>
              </a:ext>
            </a:extLst>
          </p:cNvPr>
          <p:cNvSpPr/>
          <p:nvPr/>
        </p:nvSpPr>
        <p:spPr>
          <a:xfrm>
            <a:off x="7592400" y="6546950"/>
            <a:ext cx="6766560" cy="0"/>
          </a:xfrm>
          <a:prstGeom prst="line">
            <a:avLst/>
          </a:prstGeom>
          <a:solidFill>
            <a:srgbClr val="FFFC00">
              <a:alpha val="5000"/>
            </a:srgbClr>
          </a:solidFill>
          <a:ln w="219075">
            <a:solidFill>
              <a:srgbClr val="FFFC00">
                <a:alpha val="2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vi-VN" dirty="0">
              <a:solidFill>
                <a:srgbClr val="FFFC00"/>
              </a:solidFill>
            </a:endParaRPr>
          </a:p>
        </p:txBody>
      </p:sp>
      <p:sp>
        <p:nvSpPr>
          <p:cNvPr id="7" name="מחבר ישר 6">
            <a:extLst>
              <a:ext uri="{FF2B5EF4-FFF2-40B4-BE49-F238E27FC236}">
                <a16:creationId xmlns:a16="http://schemas.microsoft.com/office/drawing/2014/main" id="{049AAA42-A3A2-364D-938D-A42FA6DB1D47}"/>
              </a:ext>
            </a:extLst>
          </p:cNvPr>
          <p:cNvSpPr/>
          <p:nvPr/>
        </p:nvSpPr>
        <p:spPr>
          <a:xfrm>
            <a:off x="174351" y="6115286"/>
            <a:ext cx="6766560" cy="0"/>
          </a:xfrm>
          <a:prstGeom prst="line">
            <a:avLst/>
          </a:prstGeom>
          <a:solidFill>
            <a:srgbClr val="FFFC00">
              <a:alpha val="5000"/>
            </a:srgbClr>
          </a:solidFill>
          <a:ln w="219075">
            <a:solidFill>
              <a:srgbClr val="FFFC00">
                <a:alpha val="2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vi-VN" dirty="0">
              <a:solidFill>
                <a:srgbClr val="FFFC00"/>
              </a:solidFill>
            </a:endParaRPr>
          </a:p>
        </p:txBody>
      </p:sp>
      <p:sp>
        <p:nvSpPr>
          <p:cNvPr id="9" name="מחבר ישר 8">
            <a:extLst>
              <a:ext uri="{FF2B5EF4-FFF2-40B4-BE49-F238E27FC236}">
                <a16:creationId xmlns:a16="http://schemas.microsoft.com/office/drawing/2014/main" id="{46548110-A496-A86C-AF47-57654734ADBA}"/>
              </a:ext>
            </a:extLst>
          </p:cNvPr>
          <p:cNvSpPr/>
          <p:nvPr/>
        </p:nvSpPr>
        <p:spPr>
          <a:xfrm>
            <a:off x="33249" y="6476870"/>
            <a:ext cx="6766560" cy="0"/>
          </a:xfrm>
          <a:prstGeom prst="line">
            <a:avLst/>
          </a:prstGeom>
          <a:solidFill>
            <a:srgbClr val="FFFC00">
              <a:alpha val="5000"/>
            </a:srgbClr>
          </a:solidFill>
          <a:ln w="219075">
            <a:solidFill>
              <a:srgbClr val="FFFC00">
                <a:alpha val="2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vi-VN" dirty="0">
              <a:solidFill>
                <a:srgbClr val="FFF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769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13601989-B6DC-68BD-09F2-8CCB7B9028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6000"/>
          </a:blip>
          <a:stretch>
            <a:fillRect/>
          </a:stretch>
        </p:blipFill>
        <p:spPr>
          <a:xfrm>
            <a:off x="-251104" y="-659224"/>
            <a:ext cx="14907126" cy="937606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28EA2E7-7560-21CB-C146-0C61FB70B476}"/>
              </a:ext>
            </a:extLst>
          </p:cNvPr>
          <p:cNvSpPr txBox="1">
            <a:spLocks/>
          </p:cNvSpPr>
          <p:nvPr/>
        </p:nvSpPr>
        <p:spPr>
          <a:xfrm>
            <a:off x="392176" y="141607"/>
            <a:ext cx="10503880" cy="475969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rgbClr val="3B3535"/>
                </a:solidFill>
                <a:latin typeface="Patrick Hand" pitchFamily="34" charset="0"/>
              </a:rPr>
              <a:t>We created a query that sorts all cinema screenings by date and time aiming to present the screenings in an accessible and organized manner.</a:t>
            </a:r>
            <a:br>
              <a:rPr lang="en-US" sz="3600" dirty="0">
                <a:solidFill>
                  <a:srgbClr val="3B3535"/>
                </a:solidFill>
                <a:latin typeface="Patrick Hand" pitchFamily="34" charset="0"/>
              </a:rPr>
            </a:br>
            <a:endParaRPr lang="en-US" sz="3600" dirty="0">
              <a:solidFill>
                <a:srgbClr val="3B3535"/>
              </a:solidFill>
              <a:latin typeface="Patrick Hand" pitchFamily="34" charset="0"/>
            </a:endParaRP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8A60749D-1FB7-909D-599A-2AD1BE78D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20" y="4114800"/>
            <a:ext cx="5153744" cy="3534268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D222D1EB-BC15-3A30-30C7-82419A80B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464" y="4918599"/>
            <a:ext cx="8364117" cy="2791215"/>
          </a:xfrm>
          <a:prstGeom prst="rect">
            <a:avLst/>
          </a:prstGeom>
        </p:spPr>
      </p:pic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A3F0D79B-936D-3154-FB07-025DAC3F2A03}"/>
              </a:ext>
            </a:extLst>
          </p:cNvPr>
          <p:cNvSpPr txBox="1"/>
          <p:nvPr/>
        </p:nvSpPr>
        <p:spPr>
          <a:xfrm>
            <a:off x="6552754" y="2369808"/>
            <a:ext cx="757387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dirty="0">
                <a:solidFill>
                  <a:srgbClr val="3B3535"/>
                </a:solidFill>
                <a:latin typeface="Patrick Hand" pitchFamily="34" charset="0"/>
              </a:rPr>
              <a:t>The resulting table displays the movie title for each screening, the screening date, time, and the duration of the movie.</a:t>
            </a:r>
            <a:endParaRPr lang="he-IL" sz="3600" dirty="0"/>
          </a:p>
        </p:txBody>
      </p:sp>
    </p:spTree>
    <p:extLst>
      <p:ext uri="{BB962C8B-B14F-4D97-AF65-F5344CB8AC3E}">
        <p14:creationId xmlns:p14="http://schemas.microsoft.com/office/powerpoint/2010/main" val="2191165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19613" y="653415"/>
            <a:ext cx="5591056" cy="698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1F1E1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Target Users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1652" y="1708666"/>
            <a:ext cx="12967097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1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52" y="2356128"/>
            <a:ext cx="4084796" cy="408479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76256" y="6737866"/>
            <a:ext cx="2795468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Management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1652" y="7229832"/>
            <a:ext cx="4084796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endParaRPr lang="en-US" sz="18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802" y="2356128"/>
            <a:ext cx="4084796" cy="408479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917406" y="6737866"/>
            <a:ext cx="2795468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Cinema Staff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72802" y="7229832"/>
            <a:ext cx="4084796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endParaRPr lang="en-US" sz="18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3952" y="2356128"/>
            <a:ext cx="4084796" cy="408479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358557" y="6737866"/>
            <a:ext cx="2795468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Viewers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713952" y="7229832"/>
            <a:ext cx="4084796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endParaRPr lang="en-US" sz="1850" dirty="0"/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6589A0D7-22CA-405E-0200-4127D12956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35277" y="7518347"/>
            <a:ext cx="2377025" cy="66217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13601989-B6DC-68BD-09F2-8CCB7B9028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6000"/>
          </a:blip>
          <a:stretch>
            <a:fillRect/>
          </a:stretch>
        </p:blipFill>
        <p:spPr>
          <a:xfrm>
            <a:off x="-251104" y="-659224"/>
            <a:ext cx="14907126" cy="937606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28EA2E7-7560-21CB-C146-0C61FB70B476}"/>
              </a:ext>
            </a:extLst>
          </p:cNvPr>
          <p:cNvSpPr txBox="1">
            <a:spLocks/>
          </p:cNvSpPr>
          <p:nvPr/>
        </p:nvSpPr>
        <p:spPr>
          <a:xfrm>
            <a:off x="392176" y="141607"/>
            <a:ext cx="10503880" cy="666559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rgbClr val="3B3535"/>
                </a:solidFill>
                <a:latin typeface="Patrick Hand" pitchFamily="34" charset="0"/>
              </a:rPr>
              <a:t>We executed a query that deletes the column for the number of rows in the hall.</a:t>
            </a:r>
          </a:p>
          <a:p>
            <a:pPr marL="0" indent="0">
              <a:buNone/>
            </a:pPr>
            <a:endParaRPr lang="en-US" sz="3600" dirty="0">
              <a:solidFill>
                <a:srgbClr val="3B3535"/>
              </a:solidFill>
              <a:latin typeface="Patrick Hand" pitchFamily="34" charset="0"/>
            </a:endParaRPr>
          </a:p>
          <a:p>
            <a:pPr marL="0" indent="0">
              <a:buNone/>
            </a:pPr>
            <a:r>
              <a:rPr lang="en-US" sz="3600" dirty="0">
                <a:solidFill>
                  <a:srgbClr val="3B3535"/>
                </a:solidFill>
                <a:latin typeface="Patrick Hand" pitchFamily="34" charset="0"/>
              </a:rPr>
              <a:t> 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3B3535"/>
                </a:solidFill>
                <a:latin typeface="Patrick Hand" pitchFamily="34" charset="0"/>
              </a:rPr>
              <a:t>we decided to remove it because the number of seats includes the total chairs in the hall. 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3B3535"/>
                </a:solidFill>
                <a:latin typeface="Patrick Hand" pitchFamily="34" charset="0"/>
              </a:rPr>
              <a:t>This change reflects a revision of our initial design since we no longer needed this data.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708810CD-F6EC-8A57-826F-D3FA6EBB9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206" y="793377"/>
            <a:ext cx="4747146" cy="1279263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508372CA-AFB0-9C84-225B-52B577791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6919" y="5649286"/>
            <a:ext cx="4642329" cy="1595799"/>
          </a:xfrm>
          <a:prstGeom prst="rect">
            <a:avLst/>
          </a:prstGeom>
        </p:spPr>
      </p:pic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A7CC18C5-6650-E801-23B3-6D8F6EBF3180}"/>
              </a:ext>
            </a:extLst>
          </p:cNvPr>
          <p:cNvSpPr txBox="1"/>
          <p:nvPr/>
        </p:nvSpPr>
        <p:spPr>
          <a:xfrm>
            <a:off x="8099154" y="5646253"/>
            <a:ext cx="613907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rgbClr val="3B3535"/>
                </a:solidFill>
                <a:latin typeface="Patrick Hand" pitchFamily="34" charset="0"/>
              </a:rPr>
              <a:t>At first, we entered the number of rows and the number of seats in each hall, but we defined the number of seats in a hall to be 10 times the number of rows. </a:t>
            </a:r>
          </a:p>
          <a:p>
            <a:pPr algn="l"/>
            <a:r>
              <a:rPr lang="en-US" sz="1800" dirty="0">
                <a:solidFill>
                  <a:srgbClr val="3B3535"/>
                </a:solidFill>
                <a:latin typeface="Patrick Hand" pitchFamily="34" charset="0"/>
              </a:rPr>
              <a:t>This way, the number of seats includes the total number of seats in the hall, and there is no need for the number of rows</a:t>
            </a:r>
            <a:endParaRPr lang="he-IL" dirty="0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0ABEB830-6336-58E7-4F9D-FA70A10FA0BA}"/>
              </a:ext>
            </a:extLst>
          </p:cNvPr>
          <p:cNvSpPr txBox="1"/>
          <p:nvPr/>
        </p:nvSpPr>
        <p:spPr>
          <a:xfrm>
            <a:off x="-772111" y="6091079"/>
            <a:ext cx="7588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3B3535"/>
                </a:solidFill>
                <a:latin typeface="Patrick Hand" pitchFamily="34" charset="0"/>
              </a:rPr>
              <a:t>12*10=120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30902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42077817-2F5C-B678-7B60-E0CE86D17C8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6000"/>
          </a:blip>
          <a:stretch>
            <a:fillRect/>
          </a:stretch>
        </p:blipFill>
        <p:spPr>
          <a:xfrm>
            <a:off x="-276726" y="-357623"/>
            <a:ext cx="14907126" cy="11504703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4949A666-9529-F9C4-E9B5-4AD32BCBFB80}"/>
              </a:ext>
            </a:extLst>
          </p:cNvPr>
          <p:cNvSpPr txBox="1"/>
          <p:nvPr/>
        </p:nvSpPr>
        <p:spPr>
          <a:xfrm>
            <a:off x="544010" y="313838"/>
            <a:ext cx="127668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4000" dirty="0">
                <a:solidFill>
                  <a:srgbClr val="3B3535"/>
                </a:solidFill>
                <a:latin typeface="Patrick Hand" pitchFamily="34" charset="0"/>
              </a:rPr>
              <a:t>We added an INSERT query to add a new movie to the cinema.</a:t>
            </a: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7E135ADA-BE7A-6C6B-3169-D80F54CC1180}"/>
              </a:ext>
            </a:extLst>
          </p:cNvPr>
          <p:cNvSpPr txBox="1"/>
          <p:nvPr/>
        </p:nvSpPr>
        <p:spPr>
          <a:xfrm>
            <a:off x="5468632" y="2696900"/>
            <a:ext cx="26274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u="sng" dirty="0">
                <a:solidFill>
                  <a:srgbClr val="3B3535"/>
                </a:solidFill>
                <a:latin typeface="Patrick Hand" pitchFamily="34" charset="0"/>
              </a:rPr>
              <a:t>Movie Table</a:t>
            </a:r>
            <a:endParaRPr lang="he-IL" sz="4000" b="1" u="sng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0C0C649-B106-FAF2-C2DB-2B4DC5EC917D}"/>
              </a:ext>
            </a:extLst>
          </p:cNvPr>
          <p:cNvSpPr txBox="1">
            <a:spLocks/>
          </p:cNvSpPr>
          <p:nvPr/>
        </p:nvSpPr>
        <p:spPr>
          <a:xfrm>
            <a:off x="3085038" y="3458001"/>
            <a:ext cx="1653755" cy="639593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rgbClr val="3B3535"/>
                </a:solidFill>
                <a:latin typeface="Patrick Hand" pitchFamily="34" charset="0"/>
              </a:rPr>
              <a:t>Before</a:t>
            </a:r>
          </a:p>
        </p:txBody>
      </p:sp>
      <p:sp>
        <p:nvSpPr>
          <p:cNvPr id="15" name="חץ: למטה 14">
            <a:extLst>
              <a:ext uri="{FF2B5EF4-FFF2-40B4-BE49-F238E27FC236}">
                <a16:creationId xmlns:a16="http://schemas.microsoft.com/office/drawing/2014/main" id="{A438038E-F95C-2D87-5492-D0D08D8EB6D6}"/>
              </a:ext>
            </a:extLst>
          </p:cNvPr>
          <p:cNvSpPr/>
          <p:nvPr/>
        </p:nvSpPr>
        <p:spPr>
          <a:xfrm>
            <a:off x="3712455" y="4114800"/>
            <a:ext cx="267629" cy="47080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8D2D429-2561-5D03-3FD2-5D7F18CA558E}"/>
              </a:ext>
            </a:extLst>
          </p:cNvPr>
          <p:cNvSpPr txBox="1">
            <a:spLocks/>
          </p:cNvSpPr>
          <p:nvPr/>
        </p:nvSpPr>
        <p:spPr>
          <a:xfrm>
            <a:off x="9940935" y="3498161"/>
            <a:ext cx="1668644" cy="616654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rgbClr val="3B3535"/>
                </a:solidFill>
                <a:latin typeface="Patrick Hand" pitchFamily="34" charset="0"/>
              </a:rPr>
              <a:t>After</a:t>
            </a:r>
          </a:p>
        </p:txBody>
      </p:sp>
      <p:sp>
        <p:nvSpPr>
          <p:cNvPr id="18" name="חץ: למטה 17">
            <a:extLst>
              <a:ext uri="{FF2B5EF4-FFF2-40B4-BE49-F238E27FC236}">
                <a16:creationId xmlns:a16="http://schemas.microsoft.com/office/drawing/2014/main" id="{DD14DD25-F0EA-6373-B785-29D4C1ECF992}"/>
              </a:ext>
            </a:extLst>
          </p:cNvPr>
          <p:cNvSpPr/>
          <p:nvPr/>
        </p:nvSpPr>
        <p:spPr>
          <a:xfrm>
            <a:off x="10323528" y="4172828"/>
            <a:ext cx="267629" cy="47080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CFB56576-8C76-C707-C5F1-03BA3EB61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09503"/>
            <a:ext cx="7399668" cy="2631661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F761D3E1-164A-666E-38F2-74103E89C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10" y="1146676"/>
            <a:ext cx="10926845" cy="1160186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8FF27833-C18B-EB86-82DB-D02D091DA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7458" y="4909504"/>
            <a:ext cx="7122942" cy="2631660"/>
          </a:xfrm>
          <a:prstGeom prst="rect">
            <a:avLst/>
          </a:prstGeom>
        </p:spPr>
      </p:pic>
      <p:sp>
        <p:nvSpPr>
          <p:cNvPr id="20" name="מחבר ישר 19">
            <a:extLst>
              <a:ext uri="{FF2B5EF4-FFF2-40B4-BE49-F238E27FC236}">
                <a16:creationId xmlns:a16="http://schemas.microsoft.com/office/drawing/2014/main" id="{0C6B4822-33D9-E6C3-06FA-0BA9DFE5C710}"/>
              </a:ext>
            </a:extLst>
          </p:cNvPr>
          <p:cNvSpPr/>
          <p:nvPr/>
        </p:nvSpPr>
        <p:spPr>
          <a:xfrm>
            <a:off x="7507458" y="7300530"/>
            <a:ext cx="7122942" cy="0"/>
          </a:xfrm>
          <a:prstGeom prst="line">
            <a:avLst/>
          </a:prstGeom>
          <a:solidFill>
            <a:srgbClr val="FFFC00">
              <a:alpha val="5000"/>
            </a:srgbClr>
          </a:solidFill>
          <a:ln w="219075">
            <a:solidFill>
              <a:srgbClr val="FFFC00">
                <a:alpha val="2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vi-VN" dirty="0">
              <a:solidFill>
                <a:srgbClr val="FFFC00"/>
              </a:solidFill>
            </a:endParaRPr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2D71FBC9-85EF-853C-E071-A886D61FB852}"/>
              </a:ext>
            </a:extLst>
          </p:cNvPr>
          <p:cNvSpPr txBox="1"/>
          <p:nvPr/>
        </p:nvSpPr>
        <p:spPr>
          <a:xfrm>
            <a:off x="16796150" y="1490819"/>
            <a:ext cx="519799" cy="1242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  <p:pic>
        <p:nvPicPr>
          <p:cNvPr id="1032" name="Picture 8" descr="טלטלה בעולם גיבורי העל: סופרמן בתפנית מפתיעה - אייס">
            <a:extLst>
              <a:ext uri="{FF2B5EF4-FFF2-40B4-BE49-F238E27FC236}">
                <a16:creationId xmlns:a16="http://schemas.microsoft.com/office/drawing/2014/main" id="{D1A61DDD-BA45-DD82-BC27-39364765D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0855" y="1130510"/>
            <a:ext cx="1730758" cy="117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65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42077817-2F5C-B678-7B60-E0CE86D17C8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6000"/>
          </a:blip>
          <a:stretch>
            <a:fillRect/>
          </a:stretch>
        </p:blipFill>
        <p:spPr>
          <a:xfrm>
            <a:off x="-276726" y="-357623"/>
            <a:ext cx="14907126" cy="11504703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4949A666-9529-F9C4-E9B5-4AD32BCBFB80}"/>
              </a:ext>
            </a:extLst>
          </p:cNvPr>
          <p:cNvSpPr txBox="1"/>
          <p:nvPr/>
        </p:nvSpPr>
        <p:spPr>
          <a:xfrm>
            <a:off x="118707" y="265937"/>
            <a:ext cx="127668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3600" dirty="0">
                <a:solidFill>
                  <a:srgbClr val="3B3535"/>
                </a:solidFill>
                <a:latin typeface="Patrick Hand" pitchFamily="34" charset="0"/>
              </a:rPr>
              <a:t>We implemented a query that deletes movies with a rating of 5 or below, as the cinema does not wish to retain less popular films. </a:t>
            </a: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8FF27833-C18B-EB86-82DB-D02D091DA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2949" y="1405902"/>
            <a:ext cx="5487604" cy="2169957"/>
          </a:xfrm>
          <a:prstGeom prst="rect">
            <a:avLst/>
          </a:prstGeom>
        </p:spPr>
      </p:pic>
      <p:sp>
        <p:nvSpPr>
          <p:cNvPr id="20" name="מחבר ישר 19">
            <a:extLst>
              <a:ext uri="{FF2B5EF4-FFF2-40B4-BE49-F238E27FC236}">
                <a16:creationId xmlns:a16="http://schemas.microsoft.com/office/drawing/2014/main" id="{0C6B4822-33D9-E6C3-06FA-0BA9DFE5C710}"/>
              </a:ext>
            </a:extLst>
          </p:cNvPr>
          <p:cNvSpPr/>
          <p:nvPr/>
        </p:nvSpPr>
        <p:spPr>
          <a:xfrm>
            <a:off x="12728529" y="3345712"/>
            <a:ext cx="576874" cy="0"/>
          </a:xfrm>
          <a:prstGeom prst="line">
            <a:avLst/>
          </a:prstGeom>
          <a:solidFill>
            <a:srgbClr val="FFFC00">
              <a:alpha val="5000"/>
            </a:srgbClr>
          </a:solidFill>
          <a:ln w="219075">
            <a:solidFill>
              <a:srgbClr val="FFFC00">
                <a:alpha val="2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vi-VN" dirty="0">
              <a:solidFill>
                <a:srgbClr val="FFFC00"/>
              </a:solidFill>
            </a:endParaRPr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2D71FBC9-85EF-853C-E071-A886D61FB852}"/>
              </a:ext>
            </a:extLst>
          </p:cNvPr>
          <p:cNvSpPr txBox="1"/>
          <p:nvPr/>
        </p:nvSpPr>
        <p:spPr>
          <a:xfrm>
            <a:off x="16796150" y="1490819"/>
            <a:ext cx="519799" cy="1242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  <p:sp>
        <p:nvSpPr>
          <p:cNvPr id="3" name="מחבר ישר 2">
            <a:extLst>
              <a:ext uri="{FF2B5EF4-FFF2-40B4-BE49-F238E27FC236}">
                <a16:creationId xmlns:a16="http://schemas.microsoft.com/office/drawing/2014/main" id="{D3086098-FFD6-7125-6709-6B941EA32388}"/>
              </a:ext>
            </a:extLst>
          </p:cNvPr>
          <p:cNvSpPr/>
          <p:nvPr/>
        </p:nvSpPr>
        <p:spPr>
          <a:xfrm>
            <a:off x="12728529" y="3016103"/>
            <a:ext cx="576874" cy="0"/>
          </a:xfrm>
          <a:prstGeom prst="line">
            <a:avLst/>
          </a:prstGeom>
          <a:solidFill>
            <a:srgbClr val="FFFC00">
              <a:alpha val="5000"/>
            </a:srgbClr>
          </a:solidFill>
          <a:ln w="219075">
            <a:solidFill>
              <a:srgbClr val="FFFC00">
                <a:alpha val="2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vi-VN" dirty="0">
              <a:solidFill>
                <a:srgbClr val="FFFC00"/>
              </a:solidFill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8C9A46BE-1ACD-6EA2-FF9F-E9F6063AF505}"/>
              </a:ext>
            </a:extLst>
          </p:cNvPr>
          <p:cNvSpPr txBox="1"/>
          <p:nvPr/>
        </p:nvSpPr>
        <p:spPr>
          <a:xfrm>
            <a:off x="4959001" y="3461550"/>
            <a:ext cx="90066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9999"/>
                </a:solidFill>
                <a:latin typeface="Patrick Hand" pitchFamily="34" charset="0"/>
              </a:rPr>
              <a:t>Movies with a rating of 5 or below.</a:t>
            </a:r>
            <a:endParaRPr lang="he-IL" sz="2000" dirty="0">
              <a:solidFill>
                <a:srgbClr val="FF9999"/>
              </a:solidFill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EE69AC2C-5D9B-C30A-F310-082487FBFC52}"/>
              </a:ext>
            </a:extLst>
          </p:cNvPr>
          <p:cNvSpPr txBox="1"/>
          <p:nvPr/>
        </p:nvSpPr>
        <p:spPr>
          <a:xfrm>
            <a:off x="245673" y="3575859"/>
            <a:ext cx="110525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solidFill>
                  <a:srgbClr val="3B3535"/>
                </a:solidFill>
                <a:latin typeface="Patrick Hand" pitchFamily="34" charset="0"/>
              </a:rPr>
              <a:t>However, if a movie has already scheduled screenings, </a:t>
            </a:r>
            <a:br>
              <a:rPr lang="en-US" sz="2400" dirty="0">
                <a:solidFill>
                  <a:srgbClr val="3B3535"/>
                </a:solidFill>
                <a:latin typeface="Patrick Hand" pitchFamily="34" charset="0"/>
              </a:rPr>
            </a:br>
            <a:r>
              <a:rPr lang="en-US" sz="2400" dirty="0">
                <a:solidFill>
                  <a:srgbClr val="3B3535"/>
                </a:solidFill>
                <a:latin typeface="Patrick Hand" pitchFamily="34" charset="0"/>
              </a:rPr>
              <a:t>it will not be deleted to avoid impacting viewers who have purchased tickets.</a:t>
            </a:r>
            <a:endParaRPr lang="he-IL" sz="2400" dirty="0"/>
          </a:p>
        </p:txBody>
      </p:sp>
      <p:pic>
        <p:nvPicPr>
          <p:cNvPr id="19" name="תמונה 18">
            <a:extLst>
              <a:ext uri="{FF2B5EF4-FFF2-40B4-BE49-F238E27FC236}">
                <a16:creationId xmlns:a16="http://schemas.microsoft.com/office/drawing/2014/main" id="{E7788253-A1F4-711E-A166-EC8F93766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673" y="1439883"/>
            <a:ext cx="4922385" cy="1987686"/>
          </a:xfrm>
          <a:prstGeom prst="rect">
            <a:avLst/>
          </a:prstGeom>
        </p:spPr>
      </p:pic>
      <p:pic>
        <p:nvPicPr>
          <p:cNvPr id="21" name="תמונה 20">
            <a:extLst>
              <a:ext uri="{FF2B5EF4-FFF2-40B4-BE49-F238E27FC236}">
                <a16:creationId xmlns:a16="http://schemas.microsoft.com/office/drawing/2014/main" id="{1EBFB2E7-30F0-AF0C-ADAA-521291B2E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673" y="5422853"/>
            <a:ext cx="6149049" cy="2186884"/>
          </a:xfrm>
          <a:prstGeom prst="rect">
            <a:avLst/>
          </a:prstGeom>
        </p:spPr>
      </p:pic>
      <p:sp>
        <p:nvSpPr>
          <p:cNvPr id="24" name="תיבת טקסט 23">
            <a:extLst>
              <a:ext uri="{FF2B5EF4-FFF2-40B4-BE49-F238E27FC236}">
                <a16:creationId xmlns:a16="http://schemas.microsoft.com/office/drawing/2014/main" id="{5E38E32A-85F5-28F4-26DB-E2520DEAA953}"/>
              </a:ext>
            </a:extLst>
          </p:cNvPr>
          <p:cNvSpPr txBox="1"/>
          <p:nvPr/>
        </p:nvSpPr>
        <p:spPr>
          <a:xfrm>
            <a:off x="-4702528" y="5053521"/>
            <a:ext cx="8851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9999"/>
                </a:solidFill>
                <a:latin typeface="Patrick Hand" pitchFamily="34" charset="0"/>
              </a:rPr>
              <a:t>After executing the query</a:t>
            </a:r>
            <a:endParaRPr lang="he-IL" dirty="0">
              <a:solidFill>
                <a:srgbClr val="FF9999"/>
              </a:solidFill>
              <a:latin typeface="Patrick Hand" pitchFamily="34" charset="0"/>
            </a:endParaRPr>
          </a:p>
        </p:txBody>
      </p:sp>
      <p:pic>
        <p:nvPicPr>
          <p:cNvPr id="28" name="תמונה 27">
            <a:extLst>
              <a:ext uri="{FF2B5EF4-FFF2-40B4-BE49-F238E27FC236}">
                <a16:creationId xmlns:a16="http://schemas.microsoft.com/office/drawing/2014/main" id="{AB7F8076-5B4C-3F4D-72C5-400497AB0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9342" y="5394728"/>
            <a:ext cx="6641211" cy="2418039"/>
          </a:xfrm>
          <a:prstGeom prst="rect">
            <a:avLst/>
          </a:prstGeom>
        </p:spPr>
      </p:pic>
      <p:sp>
        <p:nvSpPr>
          <p:cNvPr id="29" name="מחבר ישר 28">
            <a:extLst>
              <a:ext uri="{FF2B5EF4-FFF2-40B4-BE49-F238E27FC236}">
                <a16:creationId xmlns:a16="http://schemas.microsoft.com/office/drawing/2014/main" id="{914B3BB4-E27C-2040-6B4D-936D1CFAFFD5}"/>
              </a:ext>
            </a:extLst>
          </p:cNvPr>
          <p:cNvSpPr/>
          <p:nvPr/>
        </p:nvSpPr>
        <p:spPr>
          <a:xfrm>
            <a:off x="7869341" y="6056669"/>
            <a:ext cx="6515385" cy="0"/>
          </a:xfrm>
          <a:prstGeom prst="line">
            <a:avLst/>
          </a:prstGeom>
          <a:solidFill>
            <a:srgbClr val="FFFC00">
              <a:alpha val="5000"/>
            </a:srgbClr>
          </a:solidFill>
          <a:ln w="219075">
            <a:solidFill>
              <a:srgbClr val="FFFC00">
                <a:alpha val="2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vi-VN" dirty="0">
              <a:solidFill>
                <a:srgbClr val="FFFC00"/>
              </a:solidFill>
            </a:endParaRPr>
          </a:p>
        </p:txBody>
      </p:sp>
      <p:sp>
        <p:nvSpPr>
          <p:cNvPr id="31" name="מחבר ישר 30">
            <a:extLst>
              <a:ext uri="{FF2B5EF4-FFF2-40B4-BE49-F238E27FC236}">
                <a16:creationId xmlns:a16="http://schemas.microsoft.com/office/drawing/2014/main" id="{9C2FDADE-DA85-C183-4565-1945BE73DE65}"/>
              </a:ext>
            </a:extLst>
          </p:cNvPr>
          <p:cNvSpPr/>
          <p:nvPr/>
        </p:nvSpPr>
        <p:spPr>
          <a:xfrm>
            <a:off x="7869342" y="7563149"/>
            <a:ext cx="6515385" cy="0"/>
          </a:xfrm>
          <a:prstGeom prst="line">
            <a:avLst/>
          </a:prstGeom>
          <a:solidFill>
            <a:srgbClr val="FFFC00">
              <a:alpha val="5000"/>
            </a:srgbClr>
          </a:solidFill>
          <a:ln w="219075">
            <a:solidFill>
              <a:srgbClr val="FFFC00">
                <a:alpha val="2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vi-VN" dirty="0">
              <a:solidFill>
                <a:srgbClr val="FFFC00"/>
              </a:solidFill>
            </a:endParaRPr>
          </a:p>
        </p:txBody>
      </p:sp>
      <p:sp>
        <p:nvSpPr>
          <p:cNvPr id="34" name="תיבת טקסט 33">
            <a:extLst>
              <a:ext uri="{FF2B5EF4-FFF2-40B4-BE49-F238E27FC236}">
                <a16:creationId xmlns:a16="http://schemas.microsoft.com/office/drawing/2014/main" id="{F7028B87-23CA-8569-D08C-9CC2FE79C610}"/>
              </a:ext>
            </a:extLst>
          </p:cNvPr>
          <p:cNvSpPr txBox="1"/>
          <p:nvPr/>
        </p:nvSpPr>
        <p:spPr>
          <a:xfrm>
            <a:off x="5623696" y="5049717"/>
            <a:ext cx="8851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9999"/>
                </a:solidFill>
                <a:latin typeface="Patrick Hand" pitchFamily="34" charset="0"/>
              </a:rPr>
              <a:t>Movie 40 is not deleted despite its rating of 5 because it has screenings</a:t>
            </a:r>
            <a:endParaRPr lang="he-IL" dirty="0">
              <a:solidFill>
                <a:srgbClr val="FF9999"/>
              </a:solidFill>
              <a:latin typeface="Patrick Hand" pitchFamily="34" charset="0"/>
            </a:endParaRPr>
          </a:p>
        </p:txBody>
      </p:sp>
      <p:sp>
        <p:nvSpPr>
          <p:cNvPr id="35" name="חץ: למטה 34">
            <a:extLst>
              <a:ext uri="{FF2B5EF4-FFF2-40B4-BE49-F238E27FC236}">
                <a16:creationId xmlns:a16="http://schemas.microsoft.com/office/drawing/2014/main" id="{A9B6421A-565E-3C3A-B6C3-8F0A40883493}"/>
              </a:ext>
            </a:extLst>
          </p:cNvPr>
          <p:cNvSpPr/>
          <p:nvPr/>
        </p:nvSpPr>
        <p:spPr>
          <a:xfrm rot="5400000">
            <a:off x="6627244" y="7169281"/>
            <a:ext cx="267629" cy="47080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196301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42077817-2F5C-B678-7B60-E0CE86D17C8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6000"/>
          </a:blip>
          <a:stretch>
            <a:fillRect/>
          </a:stretch>
        </p:blipFill>
        <p:spPr>
          <a:xfrm>
            <a:off x="-276726" y="-357623"/>
            <a:ext cx="14907126" cy="11504703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4949A666-9529-F9C4-E9B5-4AD32BCBFB80}"/>
              </a:ext>
            </a:extLst>
          </p:cNvPr>
          <p:cNvSpPr txBox="1"/>
          <p:nvPr/>
        </p:nvSpPr>
        <p:spPr>
          <a:xfrm>
            <a:off x="931762" y="538169"/>
            <a:ext cx="127668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rgbClr val="3B3535"/>
                </a:solidFill>
                <a:latin typeface="Patrick Hand" pitchFamily="34" charset="0"/>
              </a:rPr>
              <a:t>query that finds the movie with the maximum number of screenings</a:t>
            </a:r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2D71FBC9-85EF-853C-E071-A886D61FB852}"/>
              </a:ext>
            </a:extLst>
          </p:cNvPr>
          <p:cNvSpPr txBox="1"/>
          <p:nvPr/>
        </p:nvSpPr>
        <p:spPr>
          <a:xfrm>
            <a:off x="16796150" y="1490819"/>
            <a:ext cx="519799" cy="1242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4EB1DBC6-03E2-D35E-4B57-126A0E973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590" y="1439101"/>
            <a:ext cx="8047148" cy="2415227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3FB1DD12-D484-B1FD-B00B-78771716B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348" y="4803043"/>
            <a:ext cx="7537994" cy="157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54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42077817-2F5C-B678-7B60-E0CE86D17C8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6000"/>
          </a:blip>
          <a:stretch>
            <a:fillRect/>
          </a:stretch>
        </p:blipFill>
        <p:spPr>
          <a:xfrm>
            <a:off x="-276726" y="-357623"/>
            <a:ext cx="14907126" cy="11504703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4949A666-9529-F9C4-E9B5-4AD32BCBFB80}"/>
              </a:ext>
            </a:extLst>
          </p:cNvPr>
          <p:cNvSpPr txBox="1"/>
          <p:nvPr/>
        </p:nvSpPr>
        <p:spPr>
          <a:xfrm>
            <a:off x="931762" y="538169"/>
            <a:ext cx="127668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rgbClr val="3B3535"/>
                </a:solidFill>
                <a:latin typeface="Patrick Hand" pitchFamily="34" charset="0"/>
              </a:rPr>
              <a:t>We added a query that calculates the cinema's revenue from ticket sales, </a:t>
            </a:r>
            <a:br>
              <a:rPr lang="en-US" sz="3600" dirty="0">
                <a:solidFill>
                  <a:srgbClr val="3B3535"/>
                </a:solidFill>
                <a:latin typeface="Patrick Hand" pitchFamily="34" charset="0"/>
              </a:rPr>
            </a:br>
            <a:r>
              <a:rPr lang="en-US" sz="3600" dirty="0">
                <a:solidFill>
                  <a:srgbClr val="3B3535"/>
                </a:solidFill>
                <a:latin typeface="Patrick Hand" pitchFamily="34" charset="0"/>
              </a:rPr>
              <a:t>so the manager can track the income</a:t>
            </a:r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2D71FBC9-85EF-853C-E071-A886D61FB852}"/>
              </a:ext>
            </a:extLst>
          </p:cNvPr>
          <p:cNvSpPr txBox="1"/>
          <p:nvPr/>
        </p:nvSpPr>
        <p:spPr>
          <a:xfrm>
            <a:off x="16796150" y="1490819"/>
            <a:ext cx="519799" cy="1242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04FBCDDD-0973-A2BD-651E-13AD1662D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96" y="1875130"/>
            <a:ext cx="6623640" cy="916195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FDD4CEA0-00E9-4DFB-53C2-F2137789C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9719" y="6246583"/>
            <a:ext cx="2942741" cy="1200329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32786957-2994-4489-CF1B-DB2414A25F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6414" y="3404786"/>
            <a:ext cx="7230484" cy="2629267"/>
          </a:xfrm>
          <a:prstGeom prst="rect">
            <a:avLst/>
          </a:prstGeom>
        </p:spPr>
      </p:pic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36455476-44D3-7618-25DF-2245DC92D0F9}"/>
              </a:ext>
            </a:extLst>
          </p:cNvPr>
          <p:cNvSpPr txBox="1"/>
          <p:nvPr/>
        </p:nvSpPr>
        <p:spPr>
          <a:xfrm>
            <a:off x="5312221" y="2917752"/>
            <a:ext cx="26274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rgbClr val="3B3535"/>
                </a:solidFill>
                <a:latin typeface="Patrick Hand" pitchFamily="34" charset="0"/>
              </a:rPr>
              <a:t>Ticket Table</a:t>
            </a:r>
            <a:endParaRPr lang="he-IL" sz="2800" b="1" u="sng" dirty="0"/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C4BF3B9A-0A47-8E30-24EC-E358BF7C1C76}"/>
              </a:ext>
            </a:extLst>
          </p:cNvPr>
          <p:cNvSpPr txBox="1"/>
          <p:nvPr/>
        </p:nvSpPr>
        <p:spPr>
          <a:xfrm>
            <a:off x="779963" y="6061917"/>
            <a:ext cx="7588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3B3535"/>
                </a:solidFill>
                <a:latin typeface="Patrick Hand" pitchFamily="34" charset="0"/>
              </a:rPr>
              <a:t>40+80+100+40+80+40=380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89458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42077817-2F5C-B678-7B60-E0CE86D17C8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6000"/>
          </a:blip>
          <a:stretch>
            <a:fillRect/>
          </a:stretch>
        </p:blipFill>
        <p:spPr>
          <a:xfrm>
            <a:off x="-276726" y="-357623"/>
            <a:ext cx="14907126" cy="11504703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4949A666-9529-F9C4-E9B5-4AD32BCBFB80}"/>
              </a:ext>
            </a:extLst>
          </p:cNvPr>
          <p:cNvSpPr txBox="1"/>
          <p:nvPr/>
        </p:nvSpPr>
        <p:spPr>
          <a:xfrm>
            <a:off x="306120" y="369727"/>
            <a:ext cx="1276687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2800" dirty="0">
                <a:solidFill>
                  <a:srgbClr val="3B3535"/>
                </a:solidFill>
                <a:latin typeface="Patrick Hand" pitchFamily="34" charset="0"/>
              </a:rPr>
              <a:t>We introduced a query that includes an aggregate and nested function to calculate the average number of viewers and revenue for each movie. </a:t>
            </a:r>
          </a:p>
          <a:p>
            <a:pPr marL="0" indent="0" algn="l">
              <a:buNone/>
            </a:pPr>
            <a:r>
              <a:rPr lang="en-US" sz="2800" dirty="0">
                <a:solidFill>
                  <a:srgbClr val="3B3535"/>
                </a:solidFill>
                <a:latin typeface="Patrick Hand" pitchFamily="34" charset="0"/>
              </a:rPr>
              <a:t>It will only display movies where the average number of viewers per screening exceeds 20.</a:t>
            </a:r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2D71FBC9-85EF-853C-E071-A886D61FB852}"/>
              </a:ext>
            </a:extLst>
          </p:cNvPr>
          <p:cNvSpPr txBox="1"/>
          <p:nvPr/>
        </p:nvSpPr>
        <p:spPr>
          <a:xfrm>
            <a:off x="16796150" y="1490819"/>
            <a:ext cx="519799" cy="1242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325B7807-D426-3325-6C00-18D881C81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7328" y="2751949"/>
            <a:ext cx="4578796" cy="571580"/>
          </a:xfrm>
          <a:prstGeom prst="rect">
            <a:avLst/>
          </a:prstGeom>
        </p:spPr>
      </p:pic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C21D8191-A837-51B5-E219-313CC02AF776}"/>
              </a:ext>
            </a:extLst>
          </p:cNvPr>
          <p:cNvSpPr txBox="1"/>
          <p:nvPr/>
        </p:nvSpPr>
        <p:spPr>
          <a:xfrm>
            <a:off x="9325794" y="1970353"/>
            <a:ext cx="8855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3B3535"/>
                </a:solidFill>
                <a:latin typeface="Patrick Hand" pitchFamily="34" charset="0"/>
              </a:rPr>
              <a:t>We don't have data in this table at the moment </a:t>
            </a:r>
            <a:br>
              <a:rPr lang="en-US" dirty="0">
                <a:solidFill>
                  <a:srgbClr val="3B3535"/>
                </a:solidFill>
                <a:latin typeface="Patrick Hand" pitchFamily="34" charset="0"/>
              </a:rPr>
            </a:br>
            <a:r>
              <a:rPr lang="en-US" dirty="0">
                <a:solidFill>
                  <a:srgbClr val="3B3535"/>
                </a:solidFill>
                <a:latin typeface="Patrick Hand" pitchFamily="34" charset="0"/>
              </a:rPr>
              <a:t>because we don't have many viewers in the cinema yet</a:t>
            </a:r>
            <a:endParaRPr lang="he-IL" dirty="0"/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27BA5A7C-1CB6-377C-D331-BD785FB8AA3E}"/>
              </a:ext>
            </a:extLst>
          </p:cNvPr>
          <p:cNvSpPr txBox="1"/>
          <p:nvPr/>
        </p:nvSpPr>
        <p:spPr>
          <a:xfrm>
            <a:off x="9325794" y="3544333"/>
            <a:ext cx="53046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3B3535"/>
                </a:solidFill>
                <a:latin typeface="Patrick Hand" pitchFamily="34" charset="0"/>
              </a:rPr>
              <a:t>For the sake of the example, </a:t>
            </a:r>
            <a:br>
              <a:rPr lang="en-US" dirty="0">
                <a:solidFill>
                  <a:srgbClr val="3B3535"/>
                </a:solidFill>
                <a:latin typeface="Patrick Hand" pitchFamily="34" charset="0"/>
              </a:rPr>
            </a:br>
            <a:r>
              <a:rPr lang="en-US" dirty="0">
                <a:solidFill>
                  <a:srgbClr val="3B3535"/>
                </a:solidFill>
                <a:latin typeface="Patrick Hand" pitchFamily="34" charset="0"/>
              </a:rPr>
              <a:t>we'll display the movies where the average number of viewers per screening exceeds 1 </a:t>
            </a:r>
            <a:br>
              <a:rPr lang="en-US" dirty="0">
                <a:solidFill>
                  <a:srgbClr val="3B3535"/>
                </a:solidFill>
                <a:latin typeface="Patrick Hand" pitchFamily="34" charset="0"/>
              </a:rPr>
            </a:br>
            <a:r>
              <a:rPr lang="en-US" dirty="0">
                <a:solidFill>
                  <a:srgbClr val="3B3535"/>
                </a:solidFill>
                <a:latin typeface="Patrick Hand" pitchFamily="34" charset="0"/>
              </a:rPr>
              <a:t>instead of movies where the average exceeds 20.</a:t>
            </a:r>
            <a:endParaRPr lang="he-IL" dirty="0"/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B3EE69D1-57BB-26CF-9A30-AAEC8B85240A}"/>
              </a:ext>
            </a:extLst>
          </p:cNvPr>
          <p:cNvSpPr txBox="1"/>
          <p:nvPr/>
        </p:nvSpPr>
        <p:spPr>
          <a:xfrm>
            <a:off x="137678" y="6725254"/>
            <a:ext cx="98004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solidFill>
                  <a:srgbClr val="3B3535"/>
                </a:solidFill>
                <a:latin typeface="Patrick Hand" pitchFamily="34" charset="0"/>
              </a:rPr>
              <a:t>This query is intended to allow the manager to monitor which movies are attracting larger audiences and the average revenue generated by each of them</a:t>
            </a:r>
            <a:endParaRPr lang="he-IL" sz="2400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CB930F03-0314-EBFF-D3C2-44A6F7886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8759" y="5001262"/>
            <a:ext cx="4374656" cy="1281465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350FD5B4-59FF-535C-36F0-D1BCC2774B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379" y="1826023"/>
            <a:ext cx="8886579" cy="460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42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42077817-2F5C-B678-7B60-E0CE86D17C8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6000"/>
          </a:blip>
          <a:stretch>
            <a:fillRect/>
          </a:stretch>
        </p:blipFill>
        <p:spPr>
          <a:xfrm>
            <a:off x="-276726" y="-357623"/>
            <a:ext cx="14907126" cy="11504703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4949A666-9529-F9C4-E9B5-4AD32BCBFB80}"/>
              </a:ext>
            </a:extLst>
          </p:cNvPr>
          <p:cNvSpPr txBox="1"/>
          <p:nvPr/>
        </p:nvSpPr>
        <p:spPr>
          <a:xfrm>
            <a:off x="306120" y="369727"/>
            <a:ext cx="1276687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2800" dirty="0">
                <a:solidFill>
                  <a:srgbClr val="3B3535"/>
                </a:solidFill>
                <a:latin typeface="Patrick Hand" pitchFamily="34" charset="0"/>
              </a:rPr>
              <a:t>We added a column to the employees table containing the salary per hour for each employee. </a:t>
            </a:r>
          </a:p>
          <a:p>
            <a:pPr marL="0" indent="0" algn="l">
              <a:buNone/>
            </a:pPr>
            <a:r>
              <a:rPr lang="en-US" sz="2800" dirty="0">
                <a:solidFill>
                  <a:srgbClr val="3B3535"/>
                </a:solidFill>
                <a:latin typeface="Patrick Hand" pitchFamily="34" charset="0"/>
              </a:rPr>
              <a:t>We decided to include this field after the initial design of the cinema.</a:t>
            </a:r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2D71FBC9-85EF-853C-E071-A886D61FB852}"/>
              </a:ext>
            </a:extLst>
          </p:cNvPr>
          <p:cNvSpPr txBox="1"/>
          <p:nvPr/>
        </p:nvSpPr>
        <p:spPr>
          <a:xfrm>
            <a:off x="16796150" y="1490819"/>
            <a:ext cx="519799" cy="1242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5C9324AB-BE67-02A4-B116-3F7E60D27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19" y="1615069"/>
            <a:ext cx="6496899" cy="1180192"/>
          </a:xfrm>
          <a:prstGeom prst="rect">
            <a:avLst/>
          </a:prstGeom>
        </p:spPr>
      </p:pic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21B66C67-DE8C-8E01-EACC-F2B1BA02E8F9}"/>
              </a:ext>
            </a:extLst>
          </p:cNvPr>
          <p:cNvSpPr txBox="1"/>
          <p:nvPr/>
        </p:nvSpPr>
        <p:spPr>
          <a:xfrm>
            <a:off x="7640206" y="1552944"/>
            <a:ext cx="64969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2800" dirty="0">
                <a:solidFill>
                  <a:srgbClr val="3B3535"/>
                </a:solidFill>
                <a:latin typeface="Patrick Hand" pitchFamily="34" charset="0"/>
              </a:rPr>
              <a:t>We decided that the average hourly wage is 30, but if the employee's performance is good, it will increase (as we will see later).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06C1011C-1216-92D9-1D17-DADC09FFC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119" y="3853268"/>
            <a:ext cx="10842797" cy="300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5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13601989-B6DC-68BD-09F2-8CCB7B9028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6000"/>
          </a:blip>
          <a:stretch>
            <a:fillRect/>
          </a:stretch>
        </p:blipFill>
        <p:spPr>
          <a:xfrm>
            <a:off x="-138363" y="-457990"/>
            <a:ext cx="14907126" cy="856151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28EA2E7-7560-21CB-C146-0C61FB70B476}"/>
              </a:ext>
            </a:extLst>
          </p:cNvPr>
          <p:cNvSpPr txBox="1">
            <a:spLocks/>
          </p:cNvSpPr>
          <p:nvPr/>
        </p:nvSpPr>
        <p:spPr>
          <a:xfrm>
            <a:off x="345688" y="392852"/>
            <a:ext cx="11981350" cy="2508305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800" dirty="0">
                <a:solidFill>
                  <a:srgbClr val="3B3535"/>
                </a:solidFill>
                <a:latin typeface="Patrick Hand" pitchFamily="34" charset="0"/>
              </a:rPr>
              <a:t>We added a query that provides a bonus to the salary of outstanding employees, granting a bonus of 10 shekels to the hourly Salary of each employee.</a:t>
            </a:r>
          </a:p>
          <a:p>
            <a:pPr marL="0" indent="0">
              <a:buNone/>
            </a:pPr>
            <a:br>
              <a:rPr lang="en-US" sz="12800" dirty="0">
                <a:solidFill>
                  <a:srgbClr val="3B3535"/>
                </a:solidFill>
                <a:latin typeface="Patrick Hand" pitchFamily="34" charset="0"/>
              </a:rPr>
            </a:br>
            <a:r>
              <a:rPr lang="en-US" sz="12800" u="sng" dirty="0">
                <a:solidFill>
                  <a:srgbClr val="3B3535"/>
                </a:solidFill>
                <a:latin typeface="Patrick Hand" pitchFamily="34" charset="0"/>
              </a:rPr>
              <a:t>An outstanding employee is defined as: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800" dirty="0">
                <a:solidFill>
                  <a:srgbClr val="3B3535"/>
                </a:solidFill>
                <a:latin typeface="Patrick Hand" pitchFamily="34" charset="0"/>
              </a:rPr>
              <a:t>A ticket seller who has sold more than 30 tickets,</a:t>
            </a:r>
          </a:p>
          <a:p>
            <a:pPr marL="0" indent="0">
              <a:buNone/>
            </a:pPr>
            <a:r>
              <a:rPr lang="en-US" sz="12800" dirty="0">
                <a:solidFill>
                  <a:srgbClr val="3B3535"/>
                </a:solidFill>
                <a:latin typeface="Patrick Hand" pitchFamily="34" charset="0"/>
              </a:rPr>
              <a:t> 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800" dirty="0">
                <a:solidFill>
                  <a:srgbClr val="3B3535"/>
                </a:solidFill>
                <a:latin typeface="Patrick Hand" pitchFamily="34" charset="0"/>
              </a:rPr>
              <a:t>An usher who has assisted at least 10 people.</a:t>
            </a:r>
          </a:p>
          <a:p>
            <a:pPr marL="0" indent="0">
              <a:buNone/>
            </a:pPr>
            <a:endParaRPr lang="en-US" sz="4000" dirty="0">
              <a:solidFill>
                <a:srgbClr val="3B3535"/>
              </a:solidFill>
              <a:latin typeface="Patrick Hand" pitchFamily="34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17AB9BE-6446-2F05-0B44-0565745AED6A}"/>
              </a:ext>
            </a:extLst>
          </p:cNvPr>
          <p:cNvSpPr txBox="1">
            <a:spLocks/>
          </p:cNvSpPr>
          <p:nvPr/>
        </p:nvSpPr>
        <p:spPr>
          <a:xfrm>
            <a:off x="2971763" y="3343825"/>
            <a:ext cx="1653755" cy="475969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4000" b="1" dirty="0">
              <a:solidFill>
                <a:srgbClr val="3B3535"/>
              </a:solidFill>
              <a:latin typeface="Patrick Hand" pitchFamily="34" charset="0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B8B9FE5-F221-3A76-D5B2-F73A79966B74}"/>
              </a:ext>
            </a:extLst>
          </p:cNvPr>
          <p:cNvSpPr txBox="1">
            <a:spLocks/>
          </p:cNvSpPr>
          <p:nvPr/>
        </p:nvSpPr>
        <p:spPr>
          <a:xfrm>
            <a:off x="9939003" y="3359147"/>
            <a:ext cx="1653755" cy="475969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4000" b="1" dirty="0">
              <a:solidFill>
                <a:srgbClr val="3B3535"/>
              </a:solidFill>
              <a:latin typeface="Patrick Hand" pitchFamily="34" charset="0"/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A0E57FF4-6F8E-CED0-C678-485818F15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989" y="2338144"/>
            <a:ext cx="5619296" cy="5672777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78A8D605-9807-875A-1A9B-898765A16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80" y="5328444"/>
            <a:ext cx="3831980" cy="1737759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9C4AED8A-62B1-B444-C99F-F1B317D8B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0695" y="5349622"/>
            <a:ext cx="3784567" cy="1695403"/>
          </a:xfrm>
          <a:prstGeom prst="rect">
            <a:avLst/>
          </a:prstGeom>
        </p:spPr>
      </p:pic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FDCD76A2-90CE-BE7E-713E-7BB82A3BBCBC}"/>
              </a:ext>
            </a:extLst>
          </p:cNvPr>
          <p:cNvSpPr txBox="1"/>
          <p:nvPr/>
        </p:nvSpPr>
        <p:spPr>
          <a:xfrm>
            <a:off x="1608559" y="4883597"/>
            <a:ext cx="18154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rgbClr val="3B3535"/>
                </a:solidFill>
                <a:latin typeface="Patrick Hand" pitchFamily="34" charset="0"/>
              </a:rPr>
              <a:t>Usher Table</a:t>
            </a:r>
            <a:endParaRPr lang="he-IL" sz="2800" u="sng" dirty="0"/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DFA4C704-C86C-686B-43EC-2955A5EF3CAE}"/>
              </a:ext>
            </a:extLst>
          </p:cNvPr>
          <p:cNvSpPr txBox="1"/>
          <p:nvPr/>
        </p:nvSpPr>
        <p:spPr>
          <a:xfrm>
            <a:off x="5175656" y="4883597"/>
            <a:ext cx="28576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rgbClr val="3B3535"/>
                </a:solidFill>
                <a:latin typeface="Patrick Hand" pitchFamily="34" charset="0"/>
              </a:rPr>
              <a:t>Ticket Seller Table</a:t>
            </a:r>
            <a:endParaRPr lang="he-IL" sz="2800" b="1" u="sng" dirty="0"/>
          </a:p>
        </p:txBody>
      </p:sp>
      <p:sp>
        <p:nvSpPr>
          <p:cNvPr id="18" name="Đường nối Thẳng 8">
            <a:extLst>
              <a:ext uri="{FF2B5EF4-FFF2-40B4-BE49-F238E27FC236}">
                <a16:creationId xmlns:a16="http://schemas.microsoft.com/office/drawing/2014/main" id="{C82852B9-E32C-B486-6062-1C2E98D276D9}"/>
              </a:ext>
            </a:extLst>
          </p:cNvPr>
          <p:cNvSpPr/>
          <p:nvPr/>
        </p:nvSpPr>
        <p:spPr>
          <a:xfrm>
            <a:off x="1502565" y="6126563"/>
            <a:ext cx="2779193" cy="0"/>
          </a:xfrm>
          <a:prstGeom prst="line">
            <a:avLst/>
          </a:prstGeom>
          <a:solidFill>
            <a:srgbClr val="FFACD5">
              <a:alpha val="5000"/>
            </a:srgbClr>
          </a:solidFill>
          <a:ln w="231775">
            <a:solidFill>
              <a:srgbClr val="FFACD5">
                <a:alpha val="4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n-US">
              <a:solidFill>
                <a:srgbClr val="FFACD5"/>
              </a:solidFill>
            </a:endParaRPr>
          </a:p>
        </p:txBody>
      </p:sp>
      <p:sp>
        <p:nvSpPr>
          <p:cNvPr id="20" name="Đường nối Thẳng 8">
            <a:extLst>
              <a:ext uri="{FF2B5EF4-FFF2-40B4-BE49-F238E27FC236}">
                <a16:creationId xmlns:a16="http://schemas.microsoft.com/office/drawing/2014/main" id="{29186761-AF7F-C062-DA1A-5E67ADF44792}"/>
              </a:ext>
            </a:extLst>
          </p:cNvPr>
          <p:cNvSpPr/>
          <p:nvPr/>
        </p:nvSpPr>
        <p:spPr>
          <a:xfrm>
            <a:off x="1502565" y="6473803"/>
            <a:ext cx="2779193" cy="0"/>
          </a:xfrm>
          <a:prstGeom prst="line">
            <a:avLst/>
          </a:prstGeom>
          <a:solidFill>
            <a:srgbClr val="FFACD5">
              <a:alpha val="5000"/>
            </a:srgbClr>
          </a:solidFill>
          <a:ln w="231775">
            <a:solidFill>
              <a:srgbClr val="FFACD5">
                <a:alpha val="4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n-US">
              <a:solidFill>
                <a:srgbClr val="FFACD5"/>
              </a:solidFill>
            </a:endParaRPr>
          </a:p>
        </p:txBody>
      </p:sp>
      <p:sp>
        <p:nvSpPr>
          <p:cNvPr id="21" name="Đường nối Thẳng 8">
            <a:extLst>
              <a:ext uri="{FF2B5EF4-FFF2-40B4-BE49-F238E27FC236}">
                <a16:creationId xmlns:a16="http://schemas.microsoft.com/office/drawing/2014/main" id="{0FE8D054-BE89-53B3-5D53-DB0A40EB2721}"/>
              </a:ext>
            </a:extLst>
          </p:cNvPr>
          <p:cNvSpPr/>
          <p:nvPr/>
        </p:nvSpPr>
        <p:spPr>
          <a:xfrm>
            <a:off x="5764193" y="6311757"/>
            <a:ext cx="2779193" cy="0"/>
          </a:xfrm>
          <a:prstGeom prst="line">
            <a:avLst/>
          </a:prstGeom>
          <a:solidFill>
            <a:srgbClr val="FFACD5">
              <a:alpha val="5000"/>
            </a:srgbClr>
          </a:solidFill>
          <a:ln w="231775">
            <a:solidFill>
              <a:schemeClr val="accent2">
                <a:alpha val="3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n-US">
              <a:solidFill>
                <a:srgbClr val="FFAC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123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F64E44D-6942-FF8C-EF10-9C3CC6E56181}"/>
              </a:ext>
            </a:extLst>
          </p:cNvPr>
          <p:cNvSpPr txBox="1">
            <a:spLocks/>
          </p:cNvSpPr>
          <p:nvPr/>
        </p:nvSpPr>
        <p:spPr>
          <a:xfrm>
            <a:off x="3099618" y="3544460"/>
            <a:ext cx="1653755" cy="521253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4000" b="1" dirty="0">
              <a:solidFill>
                <a:srgbClr val="3B3535"/>
              </a:solidFill>
              <a:latin typeface="Patrick Hand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3444F75-F960-DB59-6971-9162AD037EF8}"/>
              </a:ext>
            </a:extLst>
          </p:cNvPr>
          <p:cNvSpPr txBox="1">
            <a:spLocks/>
          </p:cNvSpPr>
          <p:nvPr/>
        </p:nvSpPr>
        <p:spPr>
          <a:xfrm>
            <a:off x="9689297" y="3544460"/>
            <a:ext cx="1668644" cy="502558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4000" b="1" dirty="0">
              <a:solidFill>
                <a:srgbClr val="3B3535"/>
              </a:solidFill>
              <a:latin typeface="Patrick Hand" pitchFamily="34" charset="0"/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0EB790A6-70A8-0F1D-6064-BDFD5DA0142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6000"/>
          </a:blip>
          <a:stretch>
            <a:fillRect/>
          </a:stretch>
        </p:blipFill>
        <p:spPr>
          <a:xfrm>
            <a:off x="0" y="-2453300"/>
            <a:ext cx="14907126" cy="11504703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DD7BDD0-B745-58A1-651D-1EF1D4921060}"/>
              </a:ext>
            </a:extLst>
          </p:cNvPr>
          <p:cNvSpPr txBox="1">
            <a:spLocks/>
          </p:cNvSpPr>
          <p:nvPr/>
        </p:nvSpPr>
        <p:spPr>
          <a:xfrm>
            <a:off x="2946141" y="1525029"/>
            <a:ext cx="1653755" cy="639593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rgbClr val="3B3535"/>
                </a:solidFill>
                <a:latin typeface="Patrick Hand" pitchFamily="34" charset="0"/>
              </a:rPr>
              <a:t>Before</a:t>
            </a:r>
          </a:p>
        </p:txBody>
      </p:sp>
      <p:sp>
        <p:nvSpPr>
          <p:cNvPr id="15" name="חץ: למטה 14">
            <a:extLst>
              <a:ext uri="{FF2B5EF4-FFF2-40B4-BE49-F238E27FC236}">
                <a16:creationId xmlns:a16="http://schemas.microsoft.com/office/drawing/2014/main" id="{FE6A86E7-630D-F7DE-94D4-26C40967D572}"/>
              </a:ext>
            </a:extLst>
          </p:cNvPr>
          <p:cNvSpPr/>
          <p:nvPr/>
        </p:nvSpPr>
        <p:spPr>
          <a:xfrm>
            <a:off x="3607384" y="2514978"/>
            <a:ext cx="267629" cy="47080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9E517C4-983B-BBFE-E046-998850AF5ACD}"/>
              </a:ext>
            </a:extLst>
          </p:cNvPr>
          <p:cNvSpPr txBox="1">
            <a:spLocks/>
          </p:cNvSpPr>
          <p:nvPr/>
        </p:nvSpPr>
        <p:spPr>
          <a:xfrm>
            <a:off x="9802038" y="1565189"/>
            <a:ext cx="1668644" cy="616654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rgbClr val="3B3535"/>
                </a:solidFill>
                <a:latin typeface="Patrick Hand" pitchFamily="34" charset="0"/>
              </a:rPr>
              <a:t>After</a:t>
            </a:r>
          </a:p>
        </p:txBody>
      </p:sp>
      <p:sp>
        <p:nvSpPr>
          <p:cNvPr id="17" name="חץ: למטה 16">
            <a:extLst>
              <a:ext uri="{FF2B5EF4-FFF2-40B4-BE49-F238E27FC236}">
                <a16:creationId xmlns:a16="http://schemas.microsoft.com/office/drawing/2014/main" id="{1A1E8232-1C54-D62B-711A-4A150D64C2E3}"/>
              </a:ext>
            </a:extLst>
          </p:cNvPr>
          <p:cNvSpPr/>
          <p:nvPr/>
        </p:nvSpPr>
        <p:spPr>
          <a:xfrm>
            <a:off x="10338019" y="2386480"/>
            <a:ext cx="270039" cy="45392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3" name="תמונה 22">
            <a:extLst>
              <a:ext uri="{FF2B5EF4-FFF2-40B4-BE49-F238E27FC236}">
                <a16:creationId xmlns:a16="http://schemas.microsoft.com/office/drawing/2014/main" id="{D71281DD-33A2-86D6-4E9A-24125E291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258" y="3063104"/>
            <a:ext cx="6932142" cy="2136519"/>
          </a:xfrm>
          <a:prstGeom prst="rect">
            <a:avLst/>
          </a:prstGeom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819C9E7D-C97C-19BA-8394-CB9D6C3AC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" y="3143149"/>
            <a:ext cx="7420941" cy="2056474"/>
          </a:xfrm>
          <a:prstGeom prst="rect">
            <a:avLst/>
          </a:prstGeom>
        </p:spPr>
      </p:pic>
      <p:sp>
        <p:nvSpPr>
          <p:cNvPr id="27" name="Đường nối Thẳng 8">
            <a:extLst>
              <a:ext uri="{FF2B5EF4-FFF2-40B4-BE49-F238E27FC236}">
                <a16:creationId xmlns:a16="http://schemas.microsoft.com/office/drawing/2014/main" id="{6D099ECE-462E-F4E3-4DE4-42FD21E8FF24}"/>
              </a:ext>
            </a:extLst>
          </p:cNvPr>
          <p:cNvSpPr/>
          <p:nvPr/>
        </p:nvSpPr>
        <p:spPr>
          <a:xfrm>
            <a:off x="611315" y="3779134"/>
            <a:ext cx="6810217" cy="0"/>
          </a:xfrm>
          <a:prstGeom prst="line">
            <a:avLst/>
          </a:prstGeom>
          <a:solidFill>
            <a:srgbClr val="FFACD5">
              <a:alpha val="5000"/>
            </a:srgbClr>
          </a:solidFill>
          <a:ln w="231775">
            <a:solidFill>
              <a:srgbClr val="FFACD5">
                <a:alpha val="4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n-US" dirty="0">
              <a:solidFill>
                <a:srgbClr val="FFACD5"/>
              </a:solidFill>
            </a:endParaRPr>
          </a:p>
        </p:txBody>
      </p:sp>
      <p:sp>
        <p:nvSpPr>
          <p:cNvPr id="28" name="Đường nối Thẳng 8">
            <a:extLst>
              <a:ext uri="{FF2B5EF4-FFF2-40B4-BE49-F238E27FC236}">
                <a16:creationId xmlns:a16="http://schemas.microsoft.com/office/drawing/2014/main" id="{F1D90DAE-2156-925B-BA74-9B11F5CFF445}"/>
              </a:ext>
            </a:extLst>
          </p:cNvPr>
          <p:cNvSpPr/>
          <p:nvPr/>
        </p:nvSpPr>
        <p:spPr>
          <a:xfrm>
            <a:off x="611315" y="4114800"/>
            <a:ext cx="6810217" cy="0"/>
          </a:xfrm>
          <a:prstGeom prst="line">
            <a:avLst/>
          </a:prstGeom>
          <a:solidFill>
            <a:srgbClr val="FFACD5">
              <a:alpha val="5000"/>
            </a:srgbClr>
          </a:solidFill>
          <a:ln w="231775">
            <a:solidFill>
              <a:srgbClr val="FFACD5">
                <a:alpha val="4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n-US" dirty="0">
              <a:solidFill>
                <a:srgbClr val="FFACD5"/>
              </a:solidFill>
            </a:endParaRPr>
          </a:p>
        </p:txBody>
      </p:sp>
      <p:sp>
        <p:nvSpPr>
          <p:cNvPr id="29" name="Đường nối Thẳng 8">
            <a:extLst>
              <a:ext uri="{FF2B5EF4-FFF2-40B4-BE49-F238E27FC236}">
                <a16:creationId xmlns:a16="http://schemas.microsoft.com/office/drawing/2014/main" id="{0206DB1E-C971-18CD-611E-D606C4C66ECB}"/>
              </a:ext>
            </a:extLst>
          </p:cNvPr>
          <p:cNvSpPr/>
          <p:nvPr/>
        </p:nvSpPr>
        <p:spPr>
          <a:xfrm>
            <a:off x="7820183" y="3775276"/>
            <a:ext cx="6810217" cy="0"/>
          </a:xfrm>
          <a:prstGeom prst="line">
            <a:avLst/>
          </a:prstGeom>
          <a:solidFill>
            <a:srgbClr val="FFACD5">
              <a:alpha val="5000"/>
            </a:srgbClr>
          </a:solidFill>
          <a:ln w="231775">
            <a:solidFill>
              <a:srgbClr val="FFACD5">
                <a:alpha val="4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n-US" dirty="0">
              <a:solidFill>
                <a:srgbClr val="FFACD5"/>
              </a:solidFill>
            </a:endParaRPr>
          </a:p>
        </p:txBody>
      </p:sp>
      <p:sp>
        <p:nvSpPr>
          <p:cNvPr id="30" name="Đường nối Thẳng 8">
            <a:extLst>
              <a:ext uri="{FF2B5EF4-FFF2-40B4-BE49-F238E27FC236}">
                <a16:creationId xmlns:a16="http://schemas.microsoft.com/office/drawing/2014/main" id="{80BB2079-DACE-24F3-1EE0-76AFF77BB579}"/>
              </a:ext>
            </a:extLst>
          </p:cNvPr>
          <p:cNvSpPr/>
          <p:nvPr/>
        </p:nvSpPr>
        <p:spPr>
          <a:xfrm>
            <a:off x="7820183" y="4114800"/>
            <a:ext cx="6810217" cy="0"/>
          </a:xfrm>
          <a:prstGeom prst="line">
            <a:avLst/>
          </a:prstGeom>
          <a:solidFill>
            <a:srgbClr val="FFACD5">
              <a:alpha val="5000"/>
            </a:srgbClr>
          </a:solidFill>
          <a:ln w="231775">
            <a:solidFill>
              <a:srgbClr val="FFACD5">
                <a:alpha val="4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n-US" dirty="0">
              <a:solidFill>
                <a:srgbClr val="FFACD5"/>
              </a:solidFill>
            </a:endParaRPr>
          </a:p>
        </p:txBody>
      </p:sp>
      <p:sp>
        <p:nvSpPr>
          <p:cNvPr id="31" name="Đường nối Thẳng 8">
            <a:extLst>
              <a:ext uri="{FF2B5EF4-FFF2-40B4-BE49-F238E27FC236}">
                <a16:creationId xmlns:a16="http://schemas.microsoft.com/office/drawing/2014/main" id="{807ACD5E-BCE1-1644-BAB8-DF8B25C15EF8}"/>
              </a:ext>
            </a:extLst>
          </p:cNvPr>
          <p:cNvSpPr/>
          <p:nvPr/>
        </p:nvSpPr>
        <p:spPr>
          <a:xfrm flipV="1">
            <a:off x="611315" y="4413507"/>
            <a:ext cx="6810217" cy="2"/>
          </a:xfrm>
          <a:prstGeom prst="line">
            <a:avLst/>
          </a:prstGeom>
          <a:solidFill>
            <a:srgbClr val="FFACD5">
              <a:alpha val="5000"/>
            </a:srgbClr>
          </a:solidFill>
          <a:ln w="231775">
            <a:solidFill>
              <a:schemeClr val="accent2">
                <a:alpha val="3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n-US">
              <a:solidFill>
                <a:srgbClr val="FFACD5"/>
              </a:solidFill>
            </a:endParaRPr>
          </a:p>
        </p:txBody>
      </p:sp>
      <p:sp>
        <p:nvSpPr>
          <p:cNvPr id="32" name="Đường nối Thẳng 8">
            <a:extLst>
              <a:ext uri="{FF2B5EF4-FFF2-40B4-BE49-F238E27FC236}">
                <a16:creationId xmlns:a16="http://schemas.microsoft.com/office/drawing/2014/main" id="{48D78C50-CED7-71BA-5D00-5C93A4371881}"/>
              </a:ext>
            </a:extLst>
          </p:cNvPr>
          <p:cNvSpPr/>
          <p:nvPr/>
        </p:nvSpPr>
        <p:spPr>
          <a:xfrm flipV="1">
            <a:off x="7851735" y="4413507"/>
            <a:ext cx="6703885" cy="1"/>
          </a:xfrm>
          <a:prstGeom prst="line">
            <a:avLst/>
          </a:prstGeom>
          <a:solidFill>
            <a:srgbClr val="FFACD5">
              <a:alpha val="5000"/>
            </a:srgbClr>
          </a:solidFill>
          <a:ln w="231775">
            <a:solidFill>
              <a:schemeClr val="accent2">
                <a:alpha val="3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n-US">
              <a:solidFill>
                <a:srgbClr val="FFACD5"/>
              </a:solidFill>
            </a:endParaRPr>
          </a:p>
        </p:txBody>
      </p:sp>
      <p:sp>
        <p:nvSpPr>
          <p:cNvPr id="34" name="תיבת טקסט 33">
            <a:extLst>
              <a:ext uri="{FF2B5EF4-FFF2-40B4-BE49-F238E27FC236}">
                <a16:creationId xmlns:a16="http://schemas.microsoft.com/office/drawing/2014/main" id="{F76F9DEE-A4E2-37C3-2843-B68D650A0FE8}"/>
              </a:ext>
            </a:extLst>
          </p:cNvPr>
          <p:cNvSpPr txBox="1"/>
          <p:nvPr/>
        </p:nvSpPr>
        <p:spPr>
          <a:xfrm>
            <a:off x="1742386" y="421807"/>
            <a:ext cx="74209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u="sng" dirty="0">
                <a:solidFill>
                  <a:srgbClr val="3B3535"/>
                </a:solidFill>
                <a:latin typeface="Patrick Hand" pitchFamily="34" charset="0"/>
              </a:rPr>
              <a:t>Employees Table</a:t>
            </a:r>
            <a:endParaRPr lang="he-IL" sz="5400" u="sng" dirty="0"/>
          </a:p>
        </p:txBody>
      </p:sp>
    </p:spTree>
    <p:extLst>
      <p:ext uri="{BB962C8B-B14F-4D97-AF65-F5344CB8AC3E}">
        <p14:creationId xmlns:p14="http://schemas.microsoft.com/office/powerpoint/2010/main" val="1250411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42077817-2F5C-B678-7B60-E0CE86D17C8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6000"/>
          </a:blip>
          <a:stretch>
            <a:fillRect/>
          </a:stretch>
        </p:blipFill>
        <p:spPr>
          <a:xfrm>
            <a:off x="-276726" y="-357623"/>
            <a:ext cx="14907126" cy="11504703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4949A666-9529-F9C4-E9B5-4AD32BCBFB80}"/>
              </a:ext>
            </a:extLst>
          </p:cNvPr>
          <p:cNvSpPr txBox="1"/>
          <p:nvPr/>
        </p:nvSpPr>
        <p:spPr>
          <a:xfrm>
            <a:off x="306120" y="369727"/>
            <a:ext cx="1276687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2800" dirty="0">
                <a:solidFill>
                  <a:srgbClr val="3B3535"/>
                </a:solidFill>
                <a:latin typeface="Patrick Hand" pitchFamily="34" charset="0"/>
              </a:rPr>
              <a:t>We created a function named "</a:t>
            </a:r>
            <a:r>
              <a:rPr lang="en-US" sz="2800" dirty="0" err="1">
                <a:solidFill>
                  <a:srgbClr val="3B3535"/>
                </a:solidFill>
                <a:latin typeface="Patrick Hand" pitchFamily="34" charset="0"/>
              </a:rPr>
              <a:t>check_movie_screenings</a:t>
            </a:r>
            <a:r>
              <a:rPr lang="en-US" sz="2800" dirty="0">
                <a:solidFill>
                  <a:srgbClr val="3B3535"/>
                </a:solidFill>
                <a:latin typeface="Patrick Hand" pitchFamily="34" charset="0"/>
              </a:rPr>
              <a:t>" designed to verify if a specific movie has already had two screenings on the same date; if so, it raises an exception.</a:t>
            </a:r>
          </a:p>
          <a:p>
            <a:pPr marL="0" indent="0" algn="l">
              <a:buNone/>
            </a:pPr>
            <a:r>
              <a:rPr lang="en-US" sz="2800" dirty="0">
                <a:solidFill>
                  <a:srgbClr val="3B3535"/>
                </a:solidFill>
                <a:latin typeface="Patrick Hand" pitchFamily="34" charset="0"/>
              </a:rPr>
              <a:t>In other words, a movie cannot be screened more than twice in a day.</a:t>
            </a:r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2D71FBC9-85EF-853C-E071-A886D61FB852}"/>
              </a:ext>
            </a:extLst>
          </p:cNvPr>
          <p:cNvSpPr txBox="1"/>
          <p:nvPr/>
        </p:nvSpPr>
        <p:spPr>
          <a:xfrm>
            <a:off x="16796150" y="1490819"/>
            <a:ext cx="519799" cy="1242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33553C7A-2AC1-C9FE-4B1E-BCBB1FB8B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20" y="1860028"/>
            <a:ext cx="12079386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83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875413" y="91154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1F1E1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Introduction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1974533"/>
            <a:ext cx="7468553" cy="1914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3B3535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This project is a cinema management system designed to improve the efficiency of cinema operations. </a:t>
            </a:r>
            <a:br>
              <a:rPr lang="en-US" sz="2350" dirty="0">
                <a:solidFill>
                  <a:srgbClr val="3B3535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</a:br>
            <a:r>
              <a:rPr lang="en-US" sz="2350" dirty="0">
                <a:solidFill>
                  <a:srgbClr val="3B3535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It enables the cinema manager, employees, and viewers to access important information and perform essential tasks. </a:t>
            </a:r>
            <a:endParaRPr lang="en-US" sz="2350" dirty="0"/>
          </a:p>
        </p:txBody>
      </p:sp>
      <p:sp>
        <p:nvSpPr>
          <p:cNvPr id="5" name="Shape 2"/>
          <p:cNvSpPr/>
          <p:nvPr/>
        </p:nvSpPr>
        <p:spPr>
          <a:xfrm>
            <a:off x="837724" y="4158258"/>
            <a:ext cx="3614618" cy="3159800"/>
          </a:xfrm>
          <a:prstGeom prst="roundRect">
            <a:avLst>
              <a:gd name="adj" fmla="val 1136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6" name="Text 3"/>
          <p:cNvSpPr/>
          <p:nvPr/>
        </p:nvSpPr>
        <p:spPr>
          <a:xfrm>
            <a:off x="1077039" y="4309899"/>
            <a:ext cx="3135987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i="1" u="sng" dirty="0">
                <a:solidFill>
                  <a:srgbClr val="3B3535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system tools</a:t>
            </a:r>
            <a:r>
              <a:rPr lang="en-US" sz="2400" dirty="0">
                <a:solidFill>
                  <a:srgbClr val="3B3535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
The system includes tools for managing movie screenings, ticket sales, employee scheduling, and viewer data.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4691658" y="4158258"/>
            <a:ext cx="3614618" cy="3159800"/>
          </a:xfrm>
          <a:prstGeom prst="roundRect">
            <a:avLst>
              <a:gd name="adj" fmla="val 1136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8" name="Text 5"/>
          <p:cNvSpPr/>
          <p:nvPr/>
        </p:nvSpPr>
        <p:spPr>
          <a:xfrm>
            <a:off x="4930973" y="4248032"/>
            <a:ext cx="3135987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i="1" u="sng" dirty="0">
                <a:solidFill>
                  <a:srgbClr val="3B3535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convenience view</a:t>
            </a:r>
            <a:r>
              <a:rPr lang="en-US" sz="2400" dirty="0">
                <a:solidFill>
                  <a:srgbClr val="3B3535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
It provides the manager with a clear overview of profits, employee performance, and movie success, while also allowing employees and viewers to interact smoothly with the cinema</a:t>
            </a:r>
            <a:r>
              <a:rPr lang="en-US" sz="1850" dirty="0">
                <a:solidFill>
                  <a:srgbClr val="3B3535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.</a:t>
            </a:r>
            <a:endParaRPr lang="en-US" sz="18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42077817-2F5C-B678-7B60-E0CE86D17C8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6000"/>
          </a:blip>
          <a:stretch>
            <a:fillRect/>
          </a:stretch>
        </p:blipFill>
        <p:spPr>
          <a:xfrm>
            <a:off x="-276726" y="-357623"/>
            <a:ext cx="14907126" cy="11504703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4949A666-9529-F9C4-E9B5-4AD32BCBFB80}"/>
              </a:ext>
            </a:extLst>
          </p:cNvPr>
          <p:cNvSpPr txBox="1"/>
          <p:nvPr/>
        </p:nvSpPr>
        <p:spPr>
          <a:xfrm>
            <a:off x="306120" y="369727"/>
            <a:ext cx="1276687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2800" dirty="0">
                <a:solidFill>
                  <a:srgbClr val="3B3535"/>
                </a:solidFill>
                <a:latin typeface="Patrick Hand" pitchFamily="34" charset="0"/>
              </a:rPr>
              <a:t>We defined a trigger named "</a:t>
            </a:r>
            <a:r>
              <a:rPr lang="en-US" sz="2800" dirty="0" err="1">
                <a:solidFill>
                  <a:srgbClr val="3B3535"/>
                </a:solidFill>
                <a:latin typeface="Patrick Hand" pitchFamily="34" charset="0"/>
              </a:rPr>
              <a:t>before_screening_insert</a:t>
            </a:r>
            <a:r>
              <a:rPr lang="en-US" sz="2800" dirty="0">
                <a:solidFill>
                  <a:srgbClr val="3B3535"/>
                </a:solidFill>
                <a:latin typeface="Patrick Hand" pitchFamily="34" charset="0"/>
              </a:rPr>
              <a:t>" that activates this function before any new screening is added to the </a:t>
            </a:r>
            <a:r>
              <a:rPr lang="en-US" sz="2800" dirty="0" err="1">
                <a:solidFill>
                  <a:srgbClr val="3B3535"/>
                </a:solidFill>
                <a:latin typeface="Patrick Hand" pitchFamily="34" charset="0"/>
              </a:rPr>
              <a:t>screeningTable</a:t>
            </a:r>
            <a:r>
              <a:rPr lang="en-US" sz="2800" dirty="0">
                <a:solidFill>
                  <a:srgbClr val="3B3535"/>
                </a:solidFill>
                <a:latin typeface="Patrick Hand" pitchFamily="34" charset="0"/>
              </a:rPr>
              <a:t>.</a:t>
            </a:r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2D71FBC9-85EF-853C-E071-A886D61FB852}"/>
              </a:ext>
            </a:extLst>
          </p:cNvPr>
          <p:cNvSpPr txBox="1"/>
          <p:nvPr/>
        </p:nvSpPr>
        <p:spPr>
          <a:xfrm>
            <a:off x="16796150" y="1490819"/>
            <a:ext cx="519799" cy="1242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64085551-D9CB-6A30-45D8-46BADE8B5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20" y="1375081"/>
            <a:ext cx="5644432" cy="1352205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0E1296D2-C8D9-7D99-B969-DD3D13336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901" y="2857692"/>
            <a:ext cx="7554379" cy="2705478"/>
          </a:xfrm>
          <a:prstGeom prst="rect">
            <a:avLst/>
          </a:prstGeom>
        </p:spPr>
      </p:pic>
      <p:sp>
        <p:nvSpPr>
          <p:cNvPr id="8" name="Đường nối Thẳng 8">
            <a:extLst>
              <a:ext uri="{FF2B5EF4-FFF2-40B4-BE49-F238E27FC236}">
                <a16:creationId xmlns:a16="http://schemas.microsoft.com/office/drawing/2014/main" id="{38DACEE0-FBAD-21BD-CB7B-43104C0ECE99}"/>
              </a:ext>
            </a:extLst>
          </p:cNvPr>
          <p:cNvSpPr/>
          <p:nvPr/>
        </p:nvSpPr>
        <p:spPr>
          <a:xfrm>
            <a:off x="6879766" y="4295274"/>
            <a:ext cx="6810217" cy="0"/>
          </a:xfrm>
          <a:prstGeom prst="line">
            <a:avLst/>
          </a:prstGeom>
          <a:solidFill>
            <a:srgbClr val="FFACD5">
              <a:alpha val="5000"/>
            </a:srgbClr>
          </a:solidFill>
          <a:ln w="231775">
            <a:solidFill>
              <a:srgbClr val="FFACD5">
                <a:alpha val="4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n-US" dirty="0">
              <a:solidFill>
                <a:srgbClr val="FFACD5"/>
              </a:solidFill>
            </a:endParaRPr>
          </a:p>
        </p:txBody>
      </p:sp>
      <p:sp>
        <p:nvSpPr>
          <p:cNvPr id="9" name="Đường nối Thẳng 8">
            <a:extLst>
              <a:ext uri="{FF2B5EF4-FFF2-40B4-BE49-F238E27FC236}">
                <a16:creationId xmlns:a16="http://schemas.microsoft.com/office/drawing/2014/main" id="{2966C573-841D-EFFD-749C-59D3CFE0D5BD}"/>
              </a:ext>
            </a:extLst>
          </p:cNvPr>
          <p:cNvSpPr/>
          <p:nvPr/>
        </p:nvSpPr>
        <p:spPr>
          <a:xfrm>
            <a:off x="6879768" y="5394728"/>
            <a:ext cx="6810217" cy="0"/>
          </a:xfrm>
          <a:prstGeom prst="line">
            <a:avLst/>
          </a:prstGeom>
          <a:solidFill>
            <a:srgbClr val="FFACD5">
              <a:alpha val="5000"/>
            </a:srgbClr>
          </a:solidFill>
          <a:ln w="231775">
            <a:solidFill>
              <a:srgbClr val="FFACD5">
                <a:alpha val="4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n-US" dirty="0">
              <a:solidFill>
                <a:srgbClr val="FFACD5"/>
              </a:solidFill>
            </a:endParaRP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1C086D46-692E-A0E6-5FE1-3218AF3F1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9768" y="6183399"/>
            <a:ext cx="7392432" cy="724001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92DC6F6D-811B-1167-7EE3-E29C6C0D4C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5659" y="7342137"/>
            <a:ext cx="8478433" cy="333422"/>
          </a:xfrm>
          <a:prstGeom prst="rect">
            <a:avLst/>
          </a:prstGeom>
        </p:spPr>
      </p:pic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A94E3753-1168-5127-967B-EE1AB66811C7}"/>
              </a:ext>
            </a:extLst>
          </p:cNvPr>
          <p:cNvSpPr txBox="1"/>
          <p:nvPr/>
        </p:nvSpPr>
        <p:spPr>
          <a:xfrm>
            <a:off x="-2549761" y="3952303"/>
            <a:ext cx="127668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rgbClr val="3B3535"/>
                </a:solidFill>
                <a:latin typeface="Patrick Hand" pitchFamily="34" charset="0"/>
              </a:rPr>
              <a:t>It can be seen that movie number 40 </a:t>
            </a:r>
            <a:br>
              <a:rPr lang="en-US" sz="2000" dirty="0">
                <a:solidFill>
                  <a:srgbClr val="3B3535"/>
                </a:solidFill>
                <a:latin typeface="Patrick Hand" pitchFamily="34" charset="0"/>
              </a:rPr>
            </a:br>
            <a:r>
              <a:rPr lang="en-US" sz="2000" dirty="0">
                <a:solidFill>
                  <a:srgbClr val="3B3535"/>
                </a:solidFill>
                <a:latin typeface="Patrick Hand" pitchFamily="34" charset="0"/>
              </a:rPr>
              <a:t>is being shown twice on 27/09</a:t>
            </a:r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2F1006A3-8BA6-855C-A750-1A1D912305DA}"/>
              </a:ext>
            </a:extLst>
          </p:cNvPr>
          <p:cNvSpPr txBox="1"/>
          <p:nvPr/>
        </p:nvSpPr>
        <p:spPr>
          <a:xfrm>
            <a:off x="977796" y="6039794"/>
            <a:ext cx="571176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rgbClr val="3B3535"/>
                </a:solidFill>
                <a:latin typeface="Patrick Hand" pitchFamily="34" charset="0"/>
              </a:rPr>
              <a:t>Therefore, if we try to add another screening of this movie on the same day</a:t>
            </a:r>
          </a:p>
          <a:p>
            <a:pPr marL="0" indent="0" algn="ctr">
              <a:buNone/>
            </a:pPr>
            <a:endParaRPr lang="en-US" sz="2000" dirty="0">
              <a:solidFill>
                <a:srgbClr val="3B3535"/>
              </a:solidFill>
              <a:latin typeface="Patrick Hand" pitchFamily="34" charset="0"/>
            </a:endParaRPr>
          </a:p>
          <a:p>
            <a:pPr marL="0" indent="0" algn="ctr">
              <a:buNone/>
            </a:pPr>
            <a:endParaRPr lang="en-US" sz="2000" dirty="0">
              <a:solidFill>
                <a:srgbClr val="3B3535"/>
              </a:solidFill>
              <a:latin typeface="Patrick Hand" pitchFamily="34" charset="0"/>
            </a:endParaRPr>
          </a:p>
          <a:p>
            <a:pPr marL="0" indent="0" algn="ctr">
              <a:buNone/>
            </a:pPr>
            <a:r>
              <a:rPr lang="en-US" sz="2000" dirty="0">
                <a:solidFill>
                  <a:srgbClr val="3B3535"/>
                </a:solidFill>
                <a:latin typeface="Patrick Hand" pitchFamily="34" charset="0"/>
              </a:rPr>
              <a:t>an error will appear.</a:t>
            </a:r>
          </a:p>
        </p:txBody>
      </p:sp>
    </p:spTree>
    <p:extLst>
      <p:ext uri="{BB962C8B-B14F-4D97-AF65-F5344CB8AC3E}">
        <p14:creationId xmlns:p14="http://schemas.microsoft.com/office/powerpoint/2010/main" val="30957515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"/>
          <p:cNvSpPr/>
          <p:nvPr/>
        </p:nvSpPr>
        <p:spPr>
          <a:xfrm>
            <a:off x="669073" y="2534900"/>
            <a:ext cx="7961971" cy="3159800"/>
          </a:xfrm>
          <a:prstGeom prst="roundRect">
            <a:avLst>
              <a:gd name="adj" fmla="val 1136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3" name="Text 0"/>
          <p:cNvSpPr/>
          <p:nvPr/>
        </p:nvSpPr>
        <p:spPr>
          <a:xfrm>
            <a:off x="1682710" y="366589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6600" b="1" dirty="0">
                <a:solidFill>
                  <a:srgbClr val="1F1E1E"/>
                </a:solidFill>
                <a:latin typeface="Patrick Hand" pitchFamily="34" charset="0"/>
              </a:rPr>
              <a:t>System</a:t>
            </a:r>
            <a:r>
              <a:rPr lang="en-US" sz="4400" dirty="0"/>
              <a:t> </a:t>
            </a:r>
            <a:r>
              <a:rPr lang="en-US" sz="6600" b="1" dirty="0">
                <a:solidFill>
                  <a:srgbClr val="1F1E1E"/>
                </a:solidFill>
                <a:latin typeface="Patrick Hand" pitchFamily="34" charset="0"/>
              </a:rPr>
              <a:t>actions designed</a:t>
            </a:r>
            <a:br>
              <a:rPr lang="en-US" sz="6600" b="1" dirty="0">
                <a:solidFill>
                  <a:srgbClr val="1F1E1E"/>
                </a:solidFill>
                <a:latin typeface="Patrick Hand" pitchFamily="34" charset="0"/>
              </a:rPr>
            </a:br>
            <a:r>
              <a:rPr lang="en-US" sz="6600" b="1" dirty="0">
                <a:solidFill>
                  <a:srgbClr val="1F1E1E"/>
                </a:solidFill>
                <a:latin typeface="Patrick Hand" pitchFamily="34" charset="0"/>
              </a:rPr>
              <a:t> for the employees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E40691D-59E6-7D69-B32F-4C81CA57E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1269" y="-68324"/>
            <a:ext cx="5319132" cy="829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278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13601989-B6DC-68BD-09F2-8CCB7B9028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6000"/>
          </a:blip>
          <a:stretch>
            <a:fillRect/>
          </a:stretch>
        </p:blipFill>
        <p:spPr>
          <a:xfrm>
            <a:off x="-276726" y="0"/>
            <a:ext cx="14907126" cy="856151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28EA2E7-7560-21CB-C146-0C61FB70B476}"/>
              </a:ext>
            </a:extLst>
          </p:cNvPr>
          <p:cNvSpPr txBox="1">
            <a:spLocks/>
          </p:cNvSpPr>
          <p:nvPr/>
        </p:nvSpPr>
        <p:spPr>
          <a:xfrm>
            <a:off x="427635" y="392852"/>
            <a:ext cx="9820336" cy="250830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>
                <a:solidFill>
                  <a:srgbClr val="3B3535"/>
                </a:solidFill>
                <a:latin typeface="Patrick Hand" pitchFamily="34" charset="0"/>
              </a:rPr>
              <a:t>We added two new employees using the INSERT statement and assigned them roles,</a:t>
            </a:r>
          </a:p>
          <a:p>
            <a:pPr marL="0" indent="0">
              <a:buNone/>
            </a:pPr>
            <a:r>
              <a:rPr lang="en-US" sz="4000" dirty="0">
                <a:solidFill>
                  <a:srgbClr val="3B3535"/>
                </a:solidFill>
                <a:latin typeface="Patrick Hand" pitchFamily="34" charset="0"/>
              </a:rPr>
              <a:t>Noa as Usher and Omer as a Ticket Seller.</a:t>
            </a:r>
          </a:p>
          <a:p>
            <a:pPr marL="0" indent="0">
              <a:buNone/>
            </a:pPr>
            <a:endParaRPr lang="en-US" sz="4000" dirty="0">
              <a:solidFill>
                <a:srgbClr val="3B3535"/>
              </a:solidFill>
              <a:latin typeface="Patrick Hand" pitchFamily="34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17AB9BE-6446-2F05-0B44-0565745AED6A}"/>
              </a:ext>
            </a:extLst>
          </p:cNvPr>
          <p:cNvSpPr txBox="1">
            <a:spLocks/>
          </p:cNvSpPr>
          <p:nvPr/>
        </p:nvSpPr>
        <p:spPr>
          <a:xfrm>
            <a:off x="2971763" y="3343825"/>
            <a:ext cx="1653755" cy="475969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4000" b="1" dirty="0">
              <a:solidFill>
                <a:srgbClr val="3B3535"/>
              </a:solidFill>
              <a:latin typeface="Patrick Hand" pitchFamily="34" charset="0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B8B9FE5-F221-3A76-D5B2-F73A79966B74}"/>
              </a:ext>
            </a:extLst>
          </p:cNvPr>
          <p:cNvSpPr txBox="1">
            <a:spLocks/>
          </p:cNvSpPr>
          <p:nvPr/>
        </p:nvSpPr>
        <p:spPr>
          <a:xfrm>
            <a:off x="9939003" y="3359147"/>
            <a:ext cx="1653755" cy="475969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4000" b="1" dirty="0">
              <a:solidFill>
                <a:srgbClr val="3B3535"/>
              </a:solidFill>
              <a:latin typeface="Patrick Hand" pitchFamily="34" charset="0"/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131BF508-1450-6D34-2C26-D3FBCC61B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01" y="3147283"/>
            <a:ext cx="6027518" cy="3176266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E0020B48-4CF2-EECB-1546-E38C86E43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919" y="3092918"/>
            <a:ext cx="8437674" cy="1737759"/>
          </a:xfrm>
          <a:prstGeom prst="rect">
            <a:avLst/>
          </a:prstGeom>
        </p:spPr>
      </p:pic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21F335FA-B812-22A4-3F24-832B4C7E3566}"/>
              </a:ext>
            </a:extLst>
          </p:cNvPr>
          <p:cNvSpPr txBox="1"/>
          <p:nvPr/>
        </p:nvSpPr>
        <p:spPr>
          <a:xfrm>
            <a:off x="7992625" y="2500952"/>
            <a:ext cx="41566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rgbClr val="3B3535"/>
                </a:solidFill>
                <a:latin typeface="Patrick Hand" pitchFamily="34" charset="0"/>
              </a:rPr>
              <a:t>Employees Table</a:t>
            </a:r>
            <a:endParaRPr lang="he-IL" sz="3600" u="sng" dirty="0"/>
          </a:p>
        </p:txBody>
      </p:sp>
      <p:pic>
        <p:nvPicPr>
          <p:cNvPr id="16" name="תמונה 15">
            <a:extLst>
              <a:ext uri="{FF2B5EF4-FFF2-40B4-BE49-F238E27FC236}">
                <a16:creationId xmlns:a16="http://schemas.microsoft.com/office/drawing/2014/main" id="{CC363071-3F8A-E730-0D12-4998C5BB8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5991" y="5605880"/>
            <a:ext cx="3831980" cy="1737759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1A2A57D0-DF2C-003B-2434-3B2144EF8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2106" y="5627058"/>
            <a:ext cx="3784567" cy="1695403"/>
          </a:xfrm>
          <a:prstGeom prst="rect">
            <a:avLst/>
          </a:prstGeom>
        </p:spPr>
      </p:pic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02315CFE-CFD5-7AA6-21B2-2C981FDB4252}"/>
              </a:ext>
            </a:extLst>
          </p:cNvPr>
          <p:cNvSpPr txBox="1"/>
          <p:nvPr/>
        </p:nvSpPr>
        <p:spPr>
          <a:xfrm>
            <a:off x="7389970" y="5161033"/>
            <a:ext cx="18154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rgbClr val="3B3535"/>
                </a:solidFill>
                <a:latin typeface="Patrick Hand" pitchFamily="34" charset="0"/>
              </a:rPr>
              <a:t>Usher Table</a:t>
            </a:r>
            <a:endParaRPr lang="he-IL" sz="2800" u="sng" dirty="0"/>
          </a:p>
        </p:txBody>
      </p:sp>
      <p:sp>
        <p:nvSpPr>
          <p:cNvPr id="29" name="תיבת טקסט 28">
            <a:extLst>
              <a:ext uri="{FF2B5EF4-FFF2-40B4-BE49-F238E27FC236}">
                <a16:creationId xmlns:a16="http://schemas.microsoft.com/office/drawing/2014/main" id="{497A6DC0-BE47-BF5F-C58D-3B2BC443FEE4}"/>
              </a:ext>
            </a:extLst>
          </p:cNvPr>
          <p:cNvSpPr txBox="1"/>
          <p:nvPr/>
        </p:nvSpPr>
        <p:spPr>
          <a:xfrm>
            <a:off x="10957067" y="5161033"/>
            <a:ext cx="28576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rgbClr val="3B3535"/>
                </a:solidFill>
                <a:latin typeface="Patrick Hand" pitchFamily="34" charset="0"/>
              </a:rPr>
              <a:t>Ticket Seller Table</a:t>
            </a:r>
            <a:endParaRPr lang="he-IL" sz="2800" b="1" u="sng" dirty="0"/>
          </a:p>
        </p:txBody>
      </p:sp>
      <p:sp>
        <p:nvSpPr>
          <p:cNvPr id="9" name="Đường nối Thẳng 8">
            <a:extLst>
              <a:ext uri="{FF2B5EF4-FFF2-40B4-BE49-F238E27FC236}">
                <a16:creationId xmlns:a16="http://schemas.microsoft.com/office/drawing/2014/main" id="{225BFAEF-D179-4F12-B602-EC406F66E77C}"/>
              </a:ext>
            </a:extLst>
          </p:cNvPr>
          <p:cNvSpPr/>
          <p:nvPr/>
        </p:nvSpPr>
        <p:spPr>
          <a:xfrm>
            <a:off x="6781626" y="4381740"/>
            <a:ext cx="7680960" cy="0"/>
          </a:xfrm>
          <a:prstGeom prst="line">
            <a:avLst/>
          </a:prstGeom>
          <a:solidFill>
            <a:srgbClr val="FFACD5">
              <a:alpha val="5000"/>
            </a:srgbClr>
          </a:solidFill>
          <a:ln w="144000">
            <a:solidFill>
              <a:srgbClr val="FFACD5">
                <a:alpha val="4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n-US">
              <a:solidFill>
                <a:srgbClr val="FFACD5"/>
              </a:solidFill>
            </a:endParaRPr>
          </a:p>
        </p:txBody>
      </p:sp>
      <p:sp>
        <p:nvSpPr>
          <p:cNvPr id="35" name="Đường nối Thẳng 8">
            <a:extLst>
              <a:ext uri="{FF2B5EF4-FFF2-40B4-BE49-F238E27FC236}">
                <a16:creationId xmlns:a16="http://schemas.microsoft.com/office/drawing/2014/main" id="{320AC951-2E1B-5876-1DE9-EB52C1023290}"/>
              </a:ext>
            </a:extLst>
          </p:cNvPr>
          <p:cNvSpPr/>
          <p:nvPr/>
        </p:nvSpPr>
        <p:spPr>
          <a:xfrm>
            <a:off x="6781626" y="4673036"/>
            <a:ext cx="7680960" cy="0"/>
          </a:xfrm>
          <a:prstGeom prst="line">
            <a:avLst/>
          </a:prstGeom>
          <a:solidFill>
            <a:srgbClr val="FFACD5">
              <a:alpha val="5000"/>
            </a:srgbClr>
          </a:solidFill>
          <a:ln w="144000">
            <a:solidFill>
              <a:srgbClr val="FFACD5">
                <a:alpha val="4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n-US">
              <a:solidFill>
                <a:srgbClr val="FFACD5"/>
              </a:solidFill>
            </a:endParaRPr>
          </a:p>
        </p:txBody>
      </p:sp>
      <p:sp>
        <p:nvSpPr>
          <p:cNvPr id="36" name="Đường nối Thẳng 8">
            <a:extLst>
              <a:ext uri="{FF2B5EF4-FFF2-40B4-BE49-F238E27FC236}">
                <a16:creationId xmlns:a16="http://schemas.microsoft.com/office/drawing/2014/main" id="{0E9B581F-4F64-0DBD-D1FE-A43E9C87266D}"/>
              </a:ext>
            </a:extLst>
          </p:cNvPr>
          <p:cNvSpPr/>
          <p:nvPr/>
        </p:nvSpPr>
        <p:spPr>
          <a:xfrm>
            <a:off x="7315200" y="7133560"/>
            <a:ext cx="2779193" cy="0"/>
          </a:xfrm>
          <a:prstGeom prst="line">
            <a:avLst/>
          </a:prstGeom>
          <a:solidFill>
            <a:srgbClr val="FFACD5">
              <a:alpha val="5000"/>
            </a:srgbClr>
          </a:solidFill>
          <a:ln w="144000">
            <a:solidFill>
              <a:srgbClr val="FFACD5">
                <a:alpha val="4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n-US">
              <a:solidFill>
                <a:srgbClr val="FFACD5"/>
              </a:solidFill>
            </a:endParaRPr>
          </a:p>
        </p:txBody>
      </p:sp>
      <p:sp>
        <p:nvSpPr>
          <p:cNvPr id="38" name="Đường nối Thẳng 8">
            <a:extLst>
              <a:ext uri="{FF2B5EF4-FFF2-40B4-BE49-F238E27FC236}">
                <a16:creationId xmlns:a16="http://schemas.microsoft.com/office/drawing/2014/main" id="{84DE30B9-B321-1E0B-C100-A676ED6C987A}"/>
              </a:ext>
            </a:extLst>
          </p:cNvPr>
          <p:cNvSpPr/>
          <p:nvPr/>
        </p:nvSpPr>
        <p:spPr>
          <a:xfrm>
            <a:off x="11493190" y="7133560"/>
            <a:ext cx="2779193" cy="0"/>
          </a:xfrm>
          <a:prstGeom prst="line">
            <a:avLst/>
          </a:prstGeom>
          <a:solidFill>
            <a:srgbClr val="FFACD5">
              <a:alpha val="5000"/>
            </a:srgbClr>
          </a:solidFill>
          <a:ln w="144000">
            <a:solidFill>
              <a:srgbClr val="FFACD5">
                <a:alpha val="4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en-US">
              <a:solidFill>
                <a:srgbClr val="FFAC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6634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1E796204-6B17-1229-4B70-2F27C56968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6000"/>
          </a:blip>
          <a:stretch>
            <a:fillRect/>
          </a:stretch>
        </p:blipFill>
        <p:spPr>
          <a:xfrm>
            <a:off x="-138363" y="-2776732"/>
            <a:ext cx="14907126" cy="11504703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2C1D8465-E5CD-DEF7-0DBE-E3A47300BFAA}"/>
              </a:ext>
            </a:extLst>
          </p:cNvPr>
          <p:cNvSpPr txBox="1"/>
          <p:nvPr/>
        </p:nvSpPr>
        <p:spPr>
          <a:xfrm>
            <a:off x="81022" y="116673"/>
            <a:ext cx="1454937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3200" dirty="0">
                <a:solidFill>
                  <a:srgbClr val="3B3535"/>
                </a:solidFill>
                <a:latin typeface="Patrick Hand" pitchFamily="34" charset="0"/>
              </a:rPr>
              <a:t>We created the </a:t>
            </a:r>
            <a:r>
              <a:rPr lang="en-US" sz="3200" b="1" u="sng" dirty="0" err="1">
                <a:solidFill>
                  <a:srgbClr val="3B3535"/>
                </a:solidFill>
                <a:latin typeface="Patrick Hand" pitchFamily="34" charset="0"/>
              </a:rPr>
              <a:t>employees_view</a:t>
            </a:r>
            <a:r>
              <a:rPr lang="en-US" sz="3200" dirty="0">
                <a:solidFill>
                  <a:srgbClr val="3B3535"/>
                </a:solidFill>
                <a:latin typeface="Patrick Hand" pitchFamily="34" charset="0"/>
              </a:rPr>
              <a:t>, to provide information to the employees about their colleagues at the cinema, </a:t>
            </a:r>
            <a:r>
              <a:rPr lang="en-US" sz="3200" b="1" dirty="0">
                <a:solidFill>
                  <a:srgbClr val="3B3535"/>
                </a:solidFill>
                <a:latin typeface="Patrick Hand" pitchFamily="34" charset="0"/>
              </a:rPr>
              <a:t>but only the information they allow to access</a:t>
            </a:r>
            <a:r>
              <a:rPr lang="en-US" sz="3200" dirty="0">
                <a:solidFill>
                  <a:srgbClr val="3B3535"/>
                </a:solidFill>
                <a:latin typeface="Patrick Hand" pitchFamily="34" charset="0"/>
              </a:rPr>
              <a:t>,</a:t>
            </a:r>
          </a:p>
          <a:p>
            <a:pPr marL="0" indent="0" algn="l">
              <a:buNone/>
            </a:pPr>
            <a:r>
              <a:rPr lang="en-US" sz="3200" dirty="0">
                <a:solidFill>
                  <a:srgbClr val="3B3535"/>
                </a:solidFill>
                <a:latin typeface="Patrick Hand" pitchFamily="34" charset="0"/>
              </a:rPr>
              <a:t> without revealing salaries sensitive data such as salaries </a:t>
            </a:r>
          </a:p>
          <a:p>
            <a:pPr marL="0" indent="0" algn="l">
              <a:buNone/>
            </a:pPr>
            <a:r>
              <a:rPr lang="en-US" sz="3200" dirty="0">
                <a:solidFill>
                  <a:srgbClr val="3B3535"/>
                </a:solidFill>
                <a:latin typeface="Patrick Hand" pitchFamily="34" charset="0"/>
              </a:rPr>
              <a:t>The information displayed to employees includes the</a:t>
            </a:r>
          </a:p>
          <a:p>
            <a:pPr marL="0" indent="0" algn="l">
              <a:buNone/>
            </a:pPr>
            <a:r>
              <a:rPr lang="en-US" sz="3200" dirty="0">
                <a:solidFill>
                  <a:srgbClr val="3B3535"/>
                </a:solidFill>
                <a:latin typeface="Patrick Hand" pitchFamily="34" charset="0"/>
              </a:rPr>
              <a:t> *employee ID   *employee name   *gender   *date of birth   *role at the cinema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0DADD21A-EBD2-BA85-5597-6F6B7D16D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438" y="3168211"/>
            <a:ext cx="7668695" cy="478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56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42077817-2F5C-B678-7B60-E0CE86D17C8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6000"/>
          </a:blip>
          <a:stretch>
            <a:fillRect/>
          </a:stretch>
        </p:blipFill>
        <p:spPr>
          <a:xfrm>
            <a:off x="-276726" y="-357623"/>
            <a:ext cx="14907126" cy="11504703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4949A666-9529-F9C4-E9B5-4AD32BCBFB80}"/>
              </a:ext>
            </a:extLst>
          </p:cNvPr>
          <p:cNvSpPr txBox="1"/>
          <p:nvPr/>
        </p:nvSpPr>
        <p:spPr>
          <a:xfrm>
            <a:off x="544009" y="313838"/>
            <a:ext cx="1224601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000" dirty="0">
                <a:solidFill>
                  <a:srgbClr val="3B3535"/>
                </a:solidFill>
                <a:latin typeface="Patrick Hand" pitchFamily="34" charset="0"/>
              </a:rPr>
              <a:t>We created </a:t>
            </a:r>
            <a:r>
              <a:rPr lang="en-US" sz="4000" b="1" dirty="0" err="1">
                <a:solidFill>
                  <a:srgbClr val="3B3535"/>
                </a:solidFill>
                <a:latin typeface="Patrick Hand" pitchFamily="34" charset="0"/>
              </a:rPr>
              <a:t>usherForHall_view</a:t>
            </a:r>
            <a:r>
              <a:rPr lang="en-US" sz="4000" b="1" dirty="0">
                <a:solidFill>
                  <a:srgbClr val="3B3535"/>
                </a:solidFill>
                <a:latin typeface="Patrick Hand" pitchFamily="34" charset="0"/>
              </a:rPr>
              <a:t> </a:t>
            </a:r>
            <a:r>
              <a:rPr lang="en-US" sz="4000" dirty="0">
                <a:solidFill>
                  <a:srgbClr val="3B3535"/>
                </a:solidFill>
                <a:latin typeface="Patrick Hand" pitchFamily="34" charset="0"/>
              </a:rPr>
              <a:t>that conveniently displays the list of halls along with the name of the usher assigned to each one</a:t>
            </a:r>
            <a:r>
              <a:rPr lang="en-US" sz="4000" dirty="0"/>
              <a:t>. 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1DF8375A-D0DC-666D-753E-2806FAF6E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809624"/>
            <a:ext cx="6429142" cy="633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788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42077817-2F5C-B678-7B60-E0CE86D17C8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6000"/>
          </a:blip>
          <a:stretch>
            <a:fillRect/>
          </a:stretch>
        </p:blipFill>
        <p:spPr>
          <a:xfrm>
            <a:off x="-276726" y="-357623"/>
            <a:ext cx="14907126" cy="11504703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4949A666-9529-F9C4-E9B5-4AD32BCBFB80}"/>
              </a:ext>
            </a:extLst>
          </p:cNvPr>
          <p:cNvSpPr txBox="1"/>
          <p:nvPr/>
        </p:nvSpPr>
        <p:spPr>
          <a:xfrm>
            <a:off x="544009" y="313838"/>
            <a:ext cx="1224601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000" dirty="0">
                <a:solidFill>
                  <a:srgbClr val="3B3535"/>
                </a:solidFill>
                <a:latin typeface="Patrick Hand" pitchFamily="34" charset="0"/>
              </a:rPr>
              <a:t>We created a view </a:t>
            </a:r>
            <a:r>
              <a:rPr lang="en-US" sz="4000" b="1" dirty="0" err="1">
                <a:solidFill>
                  <a:srgbClr val="3B3535"/>
                </a:solidFill>
                <a:latin typeface="Patrick Hand" pitchFamily="34" charset="0"/>
              </a:rPr>
              <a:t>usherScreening_view</a:t>
            </a:r>
            <a:r>
              <a:rPr lang="en-US" sz="4000" b="1" dirty="0">
                <a:solidFill>
                  <a:srgbClr val="3B3535"/>
                </a:solidFill>
                <a:latin typeface="Patrick Hand" pitchFamily="34" charset="0"/>
              </a:rPr>
              <a:t> </a:t>
            </a:r>
            <a:r>
              <a:rPr lang="en-US" sz="4000" dirty="0">
                <a:solidFill>
                  <a:srgbClr val="3B3535"/>
                </a:solidFill>
                <a:latin typeface="Patrick Hand" pitchFamily="34" charset="0"/>
              </a:rPr>
              <a:t>that conveniently displays the ushers work shift.</a:t>
            </a:r>
            <a:endParaRPr lang="en-US" sz="4000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A497A6E5-20D3-A49F-5268-A8D0DE58D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163" y="1781546"/>
            <a:ext cx="8098769" cy="613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98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"/>
          <p:cNvSpPr/>
          <p:nvPr/>
        </p:nvSpPr>
        <p:spPr>
          <a:xfrm>
            <a:off x="669073" y="2534900"/>
            <a:ext cx="7961971" cy="3159800"/>
          </a:xfrm>
          <a:prstGeom prst="roundRect">
            <a:avLst>
              <a:gd name="adj" fmla="val 1136"/>
            </a:avLst>
          </a:prstGeom>
          <a:solidFill>
            <a:srgbClr val="F3E8E8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3" name="Text 0"/>
          <p:cNvSpPr/>
          <p:nvPr/>
        </p:nvSpPr>
        <p:spPr>
          <a:xfrm>
            <a:off x="1682710" y="366589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6600" b="1" dirty="0">
                <a:solidFill>
                  <a:srgbClr val="1F1E1E"/>
                </a:solidFill>
                <a:latin typeface="Patrick Hand" pitchFamily="34" charset="0"/>
              </a:rPr>
              <a:t>System</a:t>
            </a:r>
            <a:r>
              <a:rPr lang="en-US" sz="4400" dirty="0"/>
              <a:t> </a:t>
            </a:r>
            <a:r>
              <a:rPr lang="en-US" sz="6600" b="1" dirty="0">
                <a:solidFill>
                  <a:srgbClr val="1F1E1E"/>
                </a:solidFill>
                <a:latin typeface="Patrick Hand" pitchFamily="34" charset="0"/>
              </a:rPr>
              <a:t>actions designed</a:t>
            </a:r>
            <a:br>
              <a:rPr lang="en-US" sz="6600" b="1" dirty="0">
                <a:solidFill>
                  <a:srgbClr val="1F1E1E"/>
                </a:solidFill>
                <a:latin typeface="Patrick Hand" pitchFamily="34" charset="0"/>
              </a:rPr>
            </a:br>
            <a:r>
              <a:rPr lang="en-US" sz="6600" b="1" dirty="0">
                <a:solidFill>
                  <a:srgbClr val="1F1E1E"/>
                </a:solidFill>
                <a:latin typeface="Patrick Hand" pitchFamily="34" charset="0"/>
              </a:rPr>
              <a:t> for the viewers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EAC3A42A-6379-1F7E-E87E-CDB58BD51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0575" y="-68324"/>
            <a:ext cx="5119826" cy="829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931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42077817-2F5C-B678-7B60-E0CE86D17C8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6000"/>
          </a:blip>
          <a:stretch>
            <a:fillRect/>
          </a:stretch>
        </p:blipFill>
        <p:spPr>
          <a:xfrm>
            <a:off x="-276726" y="-357623"/>
            <a:ext cx="14907126" cy="11504703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4949A666-9529-F9C4-E9B5-4AD32BCBFB80}"/>
              </a:ext>
            </a:extLst>
          </p:cNvPr>
          <p:cNvSpPr txBox="1"/>
          <p:nvPr/>
        </p:nvSpPr>
        <p:spPr>
          <a:xfrm>
            <a:off x="544010" y="313838"/>
            <a:ext cx="1290577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3200" dirty="0">
                <a:solidFill>
                  <a:srgbClr val="3B3535"/>
                </a:solidFill>
                <a:latin typeface="Patrick Hand" pitchFamily="34" charset="0"/>
              </a:rPr>
              <a:t>We wrote the function "</a:t>
            </a:r>
            <a:r>
              <a:rPr lang="en-US" sz="3200" dirty="0" err="1">
                <a:solidFill>
                  <a:srgbClr val="3B3535"/>
                </a:solidFill>
                <a:latin typeface="Patrick Hand" pitchFamily="34" charset="0"/>
              </a:rPr>
              <a:t>check_availability</a:t>
            </a:r>
            <a:r>
              <a:rPr lang="en-US" sz="3200" dirty="0">
                <a:solidFill>
                  <a:srgbClr val="3B3535"/>
                </a:solidFill>
                <a:latin typeface="Patrick Hand" pitchFamily="34" charset="0"/>
              </a:rPr>
              <a:t>" to ensure that, </a:t>
            </a:r>
          </a:p>
          <a:p>
            <a:pPr marL="0" indent="0" algn="l">
              <a:buNone/>
            </a:pPr>
            <a:r>
              <a:rPr lang="en-US" sz="3200" dirty="0">
                <a:solidFill>
                  <a:srgbClr val="3B3535"/>
                </a:solidFill>
                <a:latin typeface="Patrick Hand" pitchFamily="34" charset="0"/>
              </a:rPr>
              <a:t>before purchasing a new ticket, we verify whether there is availability and a free seat for the specific screening the viewer wishes to buy a ticket for. </a:t>
            </a:r>
          </a:p>
          <a:p>
            <a:pPr marL="0" indent="0" algn="l">
              <a:buNone/>
            </a:pPr>
            <a:r>
              <a:rPr lang="en-US" sz="3200" dirty="0">
                <a:solidFill>
                  <a:srgbClr val="3B3535"/>
                </a:solidFill>
                <a:latin typeface="Patrick Hand" pitchFamily="34" charset="0"/>
              </a:rPr>
              <a:t>The availability is checked based on the number of seats in the hall where the screening takes place.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5632F2D5-8A91-8C23-7081-A9538B06A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935" y="3034443"/>
            <a:ext cx="10421804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656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42077817-2F5C-B678-7B60-E0CE86D17C8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6000"/>
          </a:blip>
          <a:stretch>
            <a:fillRect/>
          </a:stretch>
        </p:blipFill>
        <p:spPr>
          <a:xfrm>
            <a:off x="-276726" y="-357623"/>
            <a:ext cx="14907126" cy="11504703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4949A666-9529-F9C4-E9B5-4AD32BCBFB80}"/>
              </a:ext>
            </a:extLst>
          </p:cNvPr>
          <p:cNvSpPr txBox="1"/>
          <p:nvPr/>
        </p:nvSpPr>
        <p:spPr>
          <a:xfrm>
            <a:off x="544009" y="313838"/>
            <a:ext cx="1342606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000" dirty="0">
                <a:solidFill>
                  <a:srgbClr val="3B3535"/>
                </a:solidFill>
                <a:latin typeface="Patrick Hand" pitchFamily="34" charset="0"/>
              </a:rPr>
              <a:t>Additionally, we created a trigger that checks seat availability before each new ticket purchase by verifying the seat availability in the screening hall using the "</a:t>
            </a:r>
            <a:r>
              <a:rPr lang="en-US" sz="4000" dirty="0" err="1">
                <a:solidFill>
                  <a:srgbClr val="3B3535"/>
                </a:solidFill>
                <a:latin typeface="Patrick Hand" pitchFamily="34" charset="0"/>
              </a:rPr>
              <a:t>check_availability</a:t>
            </a:r>
            <a:r>
              <a:rPr lang="en-US" sz="4000" dirty="0">
                <a:solidFill>
                  <a:srgbClr val="3B3535"/>
                </a:solidFill>
                <a:latin typeface="Patrick Hand" pitchFamily="34" charset="0"/>
              </a:rPr>
              <a:t>" function we created.</a:t>
            </a:r>
            <a:endParaRPr lang="he-IL" sz="4000" dirty="0">
              <a:solidFill>
                <a:srgbClr val="3B3535"/>
              </a:solidFill>
              <a:latin typeface="Patrick Hand" pitchFamily="34" charset="0"/>
            </a:endParaRPr>
          </a:p>
          <a:p>
            <a:pPr marL="0" indent="0" algn="l">
              <a:buNone/>
            </a:pPr>
            <a:endParaRPr lang="en-US" sz="4000" dirty="0">
              <a:solidFill>
                <a:srgbClr val="3B3535"/>
              </a:solidFill>
              <a:latin typeface="Patrick Hand" pitchFamily="34" charset="0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15A8695F-A4CF-5C95-B096-011B3E7DF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05" y="3518114"/>
            <a:ext cx="13426061" cy="184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7111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42077817-2F5C-B678-7B60-E0CE86D17C8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6000"/>
          </a:blip>
          <a:stretch>
            <a:fillRect/>
          </a:stretch>
        </p:blipFill>
        <p:spPr>
          <a:xfrm>
            <a:off x="-276726" y="-357623"/>
            <a:ext cx="14907126" cy="11504703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4949A666-9529-F9C4-E9B5-4AD32BCBFB80}"/>
              </a:ext>
            </a:extLst>
          </p:cNvPr>
          <p:cNvSpPr txBox="1"/>
          <p:nvPr/>
        </p:nvSpPr>
        <p:spPr>
          <a:xfrm>
            <a:off x="544010" y="313838"/>
            <a:ext cx="127668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4000" dirty="0">
                <a:solidFill>
                  <a:srgbClr val="3B3535"/>
                </a:solidFill>
                <a:latin typeface="Patrick Hand" pitchFamily="34" charset="0"/>
              </a:rPr>
              <a:t>We added an INSERT query to purchase a new ticket for a screening.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962B7F25-178B-6D53-01A2-0110AEFD3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10" y="1433765"/>
            <a:ext cx="10491034" cy="1263135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0F8753E0-1124-88E6-7695-17ED318274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4658"/>
          <a:stretch/>
        </p:blipFill>
        <p:spPr>
          <a:xfrm>
            <a:off x="18302" y="4897929"/>
            <a:ext cx="7158535" cy="2643235"/>
          </a:xfrm>
          <a:prstGeom prst="rect">
            <a:avLst/>
          </a:prstGeom>
        </p:spPr>
      </p:pic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7E135ADA-BE7A-6C6B-3169-D80F54CC1180}"/>
              </a:ext>
            </a:extLst>
          </p:cNvPr>
          <p:cNvSpPr txBox="1"/>
          <p:nvPr/>
        </p:nvSpPr>
        <p:spPr>
          <a:xfrm>
            <a:off x="5468632" y="2696900"/>
            <a:ext cx="26274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u="sng" dirty="0">
                <a:solidFill>
                  <a:srgbClr val="3B3535"/>
                </a:solidFill>
                <a:latin typeface="Patrick Hand" pitchFamily="34" charset="0"/>
              </a:rPr>
              <a:t>Ticket Table</a:t>
            </a:r>
            <a:endParaRPr lang="he-IL" sz="4000" b="1" u="sng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0C0C649-B106-FAF2-C2DB-2B4DC5EC917D}"/>
              </a:ext>
            </a:extLst>
          </p:cNvPr>
          <p:cNvSpPr txBox="1">
            <a:spLocks/>
          </p:cNvSpPr>
          <p:nvPr/>
        </p:nvSpPr>
        <p:spPr>
          <a:xfrm>
            <a:off x="3085038" y="3458001"/>
            <a:ext cx="1653755" cy="639593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rgbClr val="3B3535"/>
                </a:solidFill>
                <a:latin typeface="Patrick Hand" pitchFamily="34" charset="0"/>
              </a:rPr>
              <a:t>Before</a:t>
            </a:r>
          </a:p>
        </p:txBody>
      </p:sp>
      <p:sp>
        <p:nvSpPr>
          <p:cNvPr id="15" name="חץ: למטה 14">
            <a:extLst>
              <a:ext uri="{FF2B5EF4-FFF2-40B4-BE49-F238E27FC236}">
                <a16:creationId xmlns:a16="http://schemas.microsoft.com/office/drawing/2014/main" id="{A438038E-F95C-2D87-5492-D0D08D8EB6D6}"/>
              </a:ext>
            </a:extLst>
          </p:cNvPr>
          <p:cNvSpPr/>
          <p:nvPr/>
        </p:nvSpPr>
        <p:spPr>
          <a:xfrm>
            <a:off x="3712455" y="4114800"/>
            <a:ext cx="267629" cy="47080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8D2D429-2561-5D03-3FD2-5D7F18CA558E}"/>
              </a:ext>
            </a:extLst>
          </p:cNvPr>
          <p:cNvSpPr txBox="1">
            <a:spLocks/>
          </p:cNvSpPr>
          <p:nvPr/>
        </p:nvSpPr>
        <p:spPr>
          <a:xfrm>
            <a:off x="9940935" y="3498161"/>
            <a:ext cx="1668644" cy="616654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rgbClr val="3B3535"/>
                </a:solidFill>
                <a:latin typeface="Patrick Hand" pitchFamily="34" charset="0"/>
              </a:rPr>
              <a:t>After</a:t>
            </a:r>
          </a:p>
        </p:txBody>
      </p:sp>
      <p:pic>
        <p:nvPicPr>
          <p:cNvPr id="17" name="תמונה 16">
            <a:extLst>
              <a:ext uri="{FF2B5EF4-FFF2-40B4-BE49-F238E27FC236}">
                <a16:creationId xmlns:a16="http://schemas.microsoft.com/office/drawing/2014/main" id="{716EC2C3-152B-65F2-5F5E-24E6D4D30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1182" y="4867159"/>
            <a:ext cx="7158535" cy="2674005"/>
          </a:xfrm>
          <a:prstGeom prst="rect">
            <a:avLst/>
          </a:prstGeom>
        </p:spPr>
      </p:pic>
      <p:sp>
        <p:nvSpPr>
          <p:cNvPr id="18" name="חץ: למטה 17">
            <a:extLst>
              <a:ext uri="{FF2B5EF4-FFF2-40B4-BE49-F238E27FC236}">
                <a16:creationId xmlns:a16="http://schemas.microsoft.com/office/drawing/2014/main" id="{DD14DD25-F0EA-6373-B785-29D4C1ECF992}"/>
              </a:ext>
            </a:extLst>
          </p:cNvPr>
          <p:cNvSpPr/>
          <p:nvPr/>
        </p:nvSpPr>
        <p:spPr>
          <a:xfrm>
            <a:off x="10323528" y="4172828"/>
            <a:ext cx="267629" cy="47080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מחבר ישר 7">
            <a:extLst>
              <a:ext uri="{FF2B5EF4-FFF2-40B4-BE49-F238E27FC236}">
                <a16:creationId xmlns:a16="http://schemas.microsoft.com/office/drawing/2014/main" id="{D0D9B558-3F32-54D0-FCE3-B083612C4FB8}"/>
              </a:ext>
            </a:extLst>
          </p:cNvPr>
          <p:cNvSpPr/>
          <p:nvPr/>
        </p:nvSpPr>
        <p:spPr>
          <a:xfrm>
            <a:off x="7687169" y="7315726"/>
            <a:ext cx="6766560" cy="0"/>
          </a:xfrm>
          <a:prstGeom prst="line">
            <a:avLst/>
          </a:prstGeom>
          <a:solidFill>
            <a:srgbClr val="FFFC00">
              <a:alpha val="5000"/>
            </a:srgbClr>
          </a:solidFill>
          <a:ln w="219075">
            <a:solidFill>
              <a:srgbClr val="FFFC00">
                <a:alpha val="2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vi-VN" dirty="0">
              <a:solidFill>
                <a:srgbClr val="FFF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330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31769" y="454462"/>
            <a:ext cx="5366861" cy="670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4800" b="1" dirty="0">
                <a:solidFill>
                  <a:srgbClr val="1F1E1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ERD</a:t>
            </a:r>
            <a:endParaRPr lang="en-US" sz="4200" dirty="0"/>
          </a:p>
        </p:txBody>
      </p:sp>
      <p:pic>
        <p:nvPicPr>
          <p:cNvPr id="1026" name="id-350E0E62-EF04-4C19-AEAA-BABECD12B48B" descr="Image.png">
            <a:extLst>
              <a:ext uri="{FF2B5EF4-FFF2-40B4-BE49-F238E27FC236}">
                <a16:creationId xmlns:a16="http://schemas.microsoft.com/office/drawing/2014/main" id="{8788486C-A667-7AEF-90BD-4269DA527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637" y="1101298"/>
            <a:ext cx="11011835" cy="6673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42077817-2F5C-B678-7B60-E0CE86D17C8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6000"/>
          </a:blip>
          <a:stretch>
            <a:fillRect/>
          </a:stretch>
        </p:blipFill>
        <p:spPr>
          <a:xfrm>
            <a:off x="-276726" y="-357623"/>
            <a:ext cx="14907126" cy="11504703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4949A666-9529-F9C4-E9B5-4AD32BCBFB80}"/>
              </a:ext>
            </a:extLst>
          </p:cNvPr>
          <p:cNvSpPr txBox="1"/>
          <p:nvPr/>
        </p:nvSpPr>
        <p:spPr>
          <a:xfrm>
            <a:off x="544009" y="313838"/>
            <a:ext cx="119334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4000" dirty="0">
                <a:solidFill>
                  <a:srgbClr val="3B3535"/>
                </a:solidFill>
                <a:latin typeface="Patrick Hand" pitchFamily="34" charset="0"/>
              </a:rPr>
              <a:t>We added a query calculate the total expenses for ticket purchases made by the viewer “</a:t>
            </a:r>
            <a:r>
              <a:rPr lang="en-US" sz="4000" dirty="0" err="1">
                <a:solidFill>
                  <a:srgbClr val="3B3535"/>
                </a:solidFill>
                <a:latin typeface="Patrick Hand" pitchFamily="34" charset="0"/>
              </a:rPr>
              <a:t>Rotem</a:t>
            </a:r>
            <a:r>
              <a:rPr lang="en-US" sz="4000" dirty="0">
                <a:solidFill>
                  <a:srgbClr val="3B3535"/>
                </a:solidFill>
                <a:latin typeface="Patrick Hand" pitchFamily="34" charset="0"/>
              </a:rPr>
              <a:t> Cohen” at the Cinema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D35BE53F-AF0E-1047-0773-FEE00D4EF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1" y="2557287"/>
            <a:ext cx="8211352" cy="3834891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61237855-48CA-B809-3613-F60ADE54B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2026" y="4856697"/>
            <a:ext cx="6195061" cy="2176039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49C8080F-8225-A687-110A-A2A0E635D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0463" y="2557287"/>
            <a:ext cx="6258187" cy="1476184"/>
          </a:xfrm>
          <a:prstGeom prst="rect">
            <a:avLst/>
          </a:prstGeom>
        </p:spPr>
      </p:pic>
      <p:sp>
        <p:nvSpPr>
          <p:cNvPr id="12" name="מחבר ישר 11">
            <a:extLst>
              <a:ext uri="{FF2B5EF4-FFF2-40B4-BE49-F238E27FC236}">
                <a16:creationId xmlns:a16="http://schemas.microsoft.com/office/drawing/2014/main" id="{436D82FB-9C4A-36D4-6751-221A2910E673}"/>
              </a:ext>
            </a:extLst>
          </p:cNvPr>
          <p:cNvSpPr/>
          <p:nvPr/>
        </p:nvSpPr>
        <p:spPr>
          <a:xfrm>
            <a:off x="8332026" y="6922187"/>
            <a:ext cx="6113179" cy="0"/>
          </a:xfrm>
          <a:prstGeom prst="line">
            <a:avLst/>
          </a:prstGeom>
          <a:solidFill>
            <a:srgbClr val="FFFC00">
              <a:alpha val="5000"/>
            </a:srgbClr>
          </a:solidFill>
          <a:ln w="219075">
            <a:solidFill>
              <a:srgbClr val="FFFC00">
                <a:alpha val="2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vi-VN" dirty="0">
              <a:solidFill>
                <a:srgbClr val="FFFC00"/>
              </a:solidFill>
            </a:endParaRPr>
          </a:p>
        </p:txBody>
      </p:sp>
      <p:sp>
        <p:nvSpPr>
          <p:cNvPr id="15" name="מחבר ישר 14">
            <a:extLst>
              <a:ext uri="{FF2B5EF4-FFF2-40B4-BE49-F238E27FC236}">
                <a16:creationId xmlns:a16="http://schemas.microsoft.com/office/drawing/2014/main" id="{ECDEB03E-30C2-787D-EF18-7CE9989C3D62}"/>
              </a:ext>
            </a:extLst>
          </p:cNvPr>
          <p:cNvSpPr/>
          <p:nvPr/>
        </p:nvSpPr>
        <p:spPr>
          <a:xfrm>
            <a:off x="8332026" y="5394728"/>
            <a:ext cx="6195061" cy="0"/>
          </a:xfrm>
          <a:prstGeom prst="line">
            <a:avLst/>
          </a:prstGeom>
          <a:solidFill>
            <a:srgbClr val="FFFC00">
              <a:alpha val="5000"/>
            </a:srgbClr>
          </a:solidFill>
          <a:ln w="219075">
            <a:solidFill>
              <a:srgbClr val="FFFC00">
                <a:alpha val="2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vi-VN" dirty="0">
              <a:solidFill>
                <a:srgbClr val="FFFC00"/>
              </a:solidFill>
            </a:endParaRPr>
          </a:p>
        </p:txBody>
      </p:sp>
      <p:sp>
        <p:nvSpPr>
          <p:cNvPr id="16" name="מחבר ישר 15">
            <a:extLst>
              <a:ext uri="{FF2B5EF4-FFF2-40B4-BE49-F238E27FC236}">
                <a16:creationId xmlns:a16="http://schemas.microsoft.com/office/drawing/2014/main" id="{9F44986C-67E4-6A71-002F-F16E248D411F}"/>
              </a:ext>
            </a:extLst>
          </p:cNvPr>
          <p:cNvSpPr/>
          <p:nvPr/>
        </p:nvSpPr>
        <p:spPr>
          <a:xfrm>
            <a:off x="8228713" y="3139195"/>
            <a:ext cx="6503667" cy="0"/>
          </a:xfrm>
          <a:prstGeom prst="line">
            <a:avLst/>
          </a:prstGeom>
          <a:solidFill>
            <a:srgbClr val="FFFC00">
              <a:alpha val="5000"/>
            </a:srgbClr>
          </a:solidFill>
          <a:ln w="219075">
            <a:solidFill>
              <a:srgbClr val="FFFC00">
                <a:alpha val="2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1"/>
          <a:lstStyle/>
          <a:p>
            <a:endParaRPr lang="vi-VN" dirty="0">
              <a:solidFill>
                <a:srgbClr val="FFFC00"/>
              </a:solidFill>
            </a:endParaRPr>
          </a:p>
        </p:txBody>
      </p: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FED874E7-EC59-51B0-BFAE-72AEF03FFEF8}"/>
              </a:ext>
            </a:extLst>
          </p:cNvPr>
          <p:cNvSpPr txBox="1"/>
          <p:nvPr/>
        </p:nvSpPr>
        <p:spPr>
          <a:xfrm>
            <a:off x="9887230" y="2070413"/>
            <a:ext cx="25493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rgbClr val="3B3535"/>
                </a:solidFill>
                <a:latin typeface="Patrick Hand" pitchFamily="34" charset="0"/>
              </a:rPr>
              <a:t>Viewer Table</a:t>
            </a:r>
            <a:endParaRPr lang="he-IL" sz="2800" u="sng" dirty="0"/>
          </a:p>
        </p:txBody>
      </p: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FB58CF93-9B65-4DEB-CF7F-EC94280961ED}"/>
              </a:ext>
            </a:extLst>
          </p:cNvPr>
          <p:cNvSpPr txBox="1"/>
          <p:nvPr/>
        </p:nvSpPr>
        <p:spPr>
          <a:xfrm>
            <a:off x="10367005" y="4329254"/>
            <a:ext cx="21251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rgbClr val="3B3535"/>
                </a:solidFill>
                <a:latin typeface="Patrick Hand" pitchFamily="34" charset="0"/>
              </a:rPr>
              <a:t>Ticket Table</a:t>
            </a:r>
            <a:endParaRPr lang="he-IL" sz="2800" u="sng" dirty="0"/>
          </a:p>
        </p:txBody>
      </p:sp>
    </p:spTree>
    <p:extLst>
      <p:ext uri="{BB962C8B-B14F-4D97-AF65-F5344CB8AC3E}">
        <p14:creationId xmlns:p14="http://schemas.microsoft.com/office/powerpoint/2010/main" val="13153536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42077817-2F5C-B678-7B60-E0CE86D17C8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6000"/>
          </a:blip>
          <a:stretch>
            <a:fillRect/>
          </a:stretch>
        </p:blipFill>
        <p:spPr>
          <a:xfrm>
            <a:off x="-276726" y="-357623"/>
            <a:ext cx="14907126" cy="11504703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4949A666-9529-F9C4-E9B5-4AD32BCBFB80}"/>
              </a:ext>
            </a:extLst>
          </p:cNvPr>
          <p:cNvSpPr txBox="1"/>
          <p:nvPr/>
        </p:nvSpPr>
        <p:spPr>
          <a:xfrm>
            <a:off x="116813" y="267541"/>
            <a:ext cx="1451358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dirty="0">
                <a:solidFill>
                  <a:srgbClr val="3B3535"/>
                </a:solidFill>
                <a:latin typeface="Patrick Hand" pitchFamily="34" charset="0"/>
              </a:rPr>
              <a:t>We created the </a:t>
            </a:r>
            <a:r>
              <a:rPr lang="en-US" sz="3200" b="1" u="sng" dirty="0" err="1">
                <a:solidFill>
                  <a:srgbClr val="3B3535"/>
                </a:solidFill>
                <a:latin typeface="Patrick Hand" pitchFamily="34" charset="0"/>
              </a:rPr>
              <a:t>MovieScreening_view</a:t>
            </a:r>
            <a:endParaRPr lang="en-US" sz="3200" b="1" u="sng" dirty="0">
              <a:solidFill>
                <a:srgbClr val="3B3535"/>
              </a:solidFill>
              <a:latin typeface="Patrick Hand" pitchFamily="34" charset="0"/>
            </a:endParaRPr>
          </a:p>
          <a:p>
            <a:pPr algn="l"/>
            <a:r>
              <a:rPr lang="en-US" sz="3200" b="1" dirty="0">
                <a:solidFill>
                  <a:srgbClr val="3B3535"/>
                </a:solidFill>
                <a:latin typeface="Patrick Hand" pitchFamily="34" charset="0"/>
              </a:rPr>
              <a:t> </a:t>
            </a:r>
            <a:r>
              <a:rPr lang="en-US" sz="3200" dirty="0">
                <a:solidFill>
                  <a:srgbClr val="3B3535"/>
                </a:solidFill>
                <a:latin typeface="Patrick Hand" pitchFamily="34" charset="0"/>
              </a:rPr>
              <a:t>that allows for the viewers a convenient display of the movies being screened,</a:t>
            </a:r>
          </a:p>
          <a:p>
            <a:pPr algn="l"/>
            <a:r>
              <a:rPr lang="en-US" sz="3200" dirty="0">
                <a:solidFill>
                  <a:srgbClr val="3B3535"/>
                </a:solidFill>
                <a:latin typeface="Patrick Hand" pitchFamily="34" charset="0"/>
              </a:rPr>
              <a:t>organized by movie name, including the screening date, time, and the number of available seats,</a:t>
            </a:r>
          </a:p>
          <a:p>
            <a:pPr algn="l"/>
            <a:r>
              <a:rPr lang="en-US" sz="3200" dirty="0">
                <a:solidFill>
                  <a:srgbClr val="3B3535"/>
                </a:solidFill>
                <a:latin typeface="Patrick Hand" pitchFamily="34" charset="0"/>
              </a:rPr>
              <a:t>calculated as the total number of chairs in the hall minus the number of tickets already sold.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1E6A59AF-1FDF-AE9D-C3A1-A147C221F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970" y="2483695"/>
            <a:ext cx="5887272" cy="563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344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42077817-2F5C-B678-7B60-E0CE86D17C8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6000"/>
          </a:blip>
          <a:stretch>
            <a:fillRect/>
          </a:stretch>
        </p:blipFill>
        <p:spPr>
          <a:xfrm>
            <a:off x="-276726" y="-357623"/>
            <a:ext cx="14907126" cy="11504703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C81901E3-7182-E338-3503-4883E3A493CA}"/>
              </a:ext>
            </a:extLst>
          </p:cNvPr>
          <p:cNvSpPr/>
          <p:nvPr/>
        </p:nvSpPr>
        <p:spPr>
          <a:xfrm>
            <a:off x="3097014" y="1877954"/>
            <a:ext cx="8159646" cy="2129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7200" b="1" dirty="0">
                <a:solidFill>
                  <a:srgbClr val="3B3535"/>
                </a:solidFill>
                <a:latin typeface="Patrick Hand" pitchFamily="34" charset="0"/>
              </a:rPr>
              <a:t>Thank you for watching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2904ADF7-F9FC-6FDE-4DBC-4643C8ED5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1190"/>
            <a:ext cx="14630400" cy="472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4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CDA33E82-D6FD-9794-589A-AF8412870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343" y="0"/>
            <a:ext cx="8708676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658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40645" y="556884"/>
            <a:ext cx="3362682" cy="420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6000" b="1" dirty="0">
                <a:solidFill>
                  <a:srgbClr val="1F1E1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Entities</a:t>
            </a:r>
            <a:endParaRPr lang="en-US" sz="6000" dirty="0"/>
          </a:p>
        </p:txBody>
      </p:sp>
      <p:sp>
        <p:nvSpPr>
          <p:cNvPr id="3" name="Text 1"/>
          <p:cNvSpPr/>
          <p:nvPr/>
        </p:nvSpPr>
        <p:spPr>
          <a:xfrm>
            <a:off x="1000363" y="1148611"/>
            <a:ext cx="13630037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solidFill>
                  <a:srgbClr val="3B3535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The Shani&amp;Ori Cinema database contains multiple entities that represent different aspects of the cinema's operations. 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1310283" y="1689616"/>
            <a:ext cx="2690098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3200" b="1" dirty="0">
                <a:solidFill>
                  <a:srgbClr val="1F1E1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Cinema</a:t>
            </a:r>
            <a:endParaRPr lang="en-US" sz="32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827" y="2197165"/>
            <a:ext cx="1861029" cy="111655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976938" y="1689616"/>
            <a:ext cx="2690098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3200" b="1" dirty="0">
                <a:solidFill>
                  <a:srgbClr val="1F1E1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Halls</a:t>
            </a:r>
            <a:endParaRPr lang="en-US" sz="3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848" y="2230457"/>
            <a:ext cx="1866275" cy="112121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644307" y="1689616"/>
            <a:ext cx="2690098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3200" b="1" dirty="0">
                <a:solidFill>
                  <a:srgbClr val="1F1E1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Movies</a:t>
            </a:r>
            <a:endParaRPr lang="en-US" sz="21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5112" y="2186464"/>
            <a:ext cx="1409461" cy="140946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310283" y="3756660"/>
            <a:ext cx="2690098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3200" b="1" dirty="0">
                <a:solidFill>
                  <a:srgbClr val="1F1E1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Screenings</a:t>
            </a:r>
            <a:endParaRPr lang="en-US" sz="32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7853" y="4342800"/>
            <a:ext cx="1861029" cy="109990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976938" y="3756660"/>
            <a:ext cx="2690098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3200" b="1" dirty="0">
                <a:solidFill>
                  <a:srgbClr val="1F1E1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Viewers</a:t>
            </a:r>
            <a:endParaRPr lang="en-US" sz="32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5698" y="4281190"/>
            <a:ext cx="1879003" cy="12028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630019" y="3756660"/>
            <a:ext cx="2690098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3200" b="1" dirty="0">
                <a:solidFill>
                  <a:srgbClr val="1F1E1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Tickets</a:t>
            </a:r>
            <a:endParaRPr lang="en-US" sz="3200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66064" y="4253508"/>
            <a:ext cx="1408509" cy="1487614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310283" y="5996345"/>
            <a:ext cx="2690098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3200" b="1" dirty="0">
                <a:solidFill>
                  <a:srgbClr val="1F1E1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Employees</a:t>
            </a:r>
            <a:endParaRPr lang="en-US" sz="320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8865" y="6558795"/>
            <a:ext cx="1879003" cy="1141095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5976938" y="5996345"/>
            <a:ext cx="2690098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3200" b="1" dirty="0">
                <a:solidFill>
                  <a:srgbClr val="1F1E1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Ushers</a:t>
            </a:r>
            <a:endParaRPr lang="en-US" sz="3200" dirty="0"/>
          </a:p>
        </p:txBody>
      </p:sp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66710" y="6533911"/>
            <a:ext cx="1887991" cy="1165979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10644307" y="5996345"/>
            <a:ext cx="2690098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3200" b="1" dirty="0">
                <a:solidFill>
                  <a:srgbClr val="1F1E1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Ticket Sellers</a:t>
            </a:r>
            <a:endParaRPr lang="en-US" sz="3200" dirty="0"/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77954" y="6526231"/>
            <a:ext cx="1783775" cy="1181338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73FC7827-DAEF-9C96-7577-E66AD74F580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53366" y="7707569"/>
            <a:ext cx="1977033" cy="4883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effectLst>
            <a:reflection blurRad="1104900" endPos="65000" dist="1054100" dir="5400000" sy="-100000" algn="bl" rotWithShape="0"/>
          </a:effectLst>
        </p:spPr>
      </p:pic>
      <p:sp>
        <p:nvSpPr>
          <p:cNvPr id="3" name="Text 0"/>
          <p:cNvSpPr/>
          <p:nvPr/>
        </p:nvSpPr>
        <p:spPr>
          <a:xfrm>
            <a:off x="731280" y="750292"/>
            <a:ext cx="6145362" cy="1318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6600" b="1" dirty="0">
                <a:solidFill>
                  <a:srgbClr val="1F1E1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Cinema</a:t>
            </a:r>
            <a:endParaRPr lang="en-US" sz="6600" b="1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9071954-1564-D48D-0759-DF82E1EC0179}"/>
              </a:ext>
            </a:extLst>
          </p:cNvPr>
          <p:cNvSpPr txBox="1">
            <a:spLocks/>
          </p:cNvSpPr>
          <p:nvPr/>
        </p:nvSpPr>
        <p:spPr>
          <a:xfrm>
            <a:off x="748125" y="1819525"/>
            <a:ext cx="4984666" cy="21598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rgbClr val="3B3535"/>
                </a:solidFill>
                <a:latin typeface="Patrick Hand" pitchFamily="34" charset="0"/>
              </a:rPr>
              <a:t>Cinema attributes:</a:t>
            </a:r>
          </a:p>
          <a:p>
            <a:pPr>
              <a:buFontTx/>
              <a:buChar char="-"/>
            </a:pPr>
            <a:r>
              <a:rPr lang="en-US" sz="4000" b="1" dirty="0">
                <a:solidFill>
                  <a:srgbClr val="3B3535"/>
                </a:solidFill>
                <a:latin typeface="Patrick Hand" pitchFamily="34" charset="0"/>
              </a:rPr>
              <a:t>Cinema ID</a:t>
            </a:r>
          </a:p>
          <a:p>
            <a:pPr>
              <a:buFontTx/>
              <a:buChar char="-"/>
            </a:pPr>
            <a:r>
              <a:rPr lang="en-US" sz="4000" b="1" dirty="0">
                <a:solidFill>
                  <a:srgbClr val="3B3535"/>
                </a:solidFill>
                <a:latin typeface="Patrick Hand" pitchFamily="34" charset="0"/>
              </a:rPr>
              <a:t>Address</a:t>
            </a:r>
          </a:p>
          <a:p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21" name="תמונה 20">
            <a:extLst>
              <a:ext uri="{FF2B5EF4-FFF2-40B4-BE49-F238E27FC236}">
                <a16:creationId xmlns:a16="http://schemas.microsoft.com/office/drawing/2014/main" id="{FBAB23EE-F807-7400-B756-9F633C446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3527" y="1819525"/>
            <a:ext cx="6881524" cy="3237224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57632CC4-D8C3-FB8E-1D13-93BD3A814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3527" y="6043816"/>
            <a:ext cx="7150112" cy="1590663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A1B34412-1949-CF77-A290-38680A8C28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89008" y="7721201"/>
            <a:ext cx="1741392" cy="5083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2C50EC14-B52E-1B73-0DA6-BCC8A0E5076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280" y="750292"/>
            <a:ext cx="6145362" cy="1318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00"/>
              </a:lnSpc>
            </a:pPr>
            <a:r>
              <a:rPr lang="en-US" sz="6600" dirty="0">
                <a:solidFill>
                  <a:srgbClr val="1F1E1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Employees</a:t>
            </a:r>
            <a:endParaRPr lang="en-US" sz="6600" dirty="0"/>
          </a:p>
          <a:p>
            <a:pPr marL="0" indent="0" algn="l">
              <a:lnSpc>
                <a:spcPts val="5500"/>
              </a:lnSpc>
              <a:buNone/>
            </a:pPr>
            <a:endParaRPr lang="en-US" sz="6600" b="1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9071954-1564-D48D-0759-DF82E1EC0179}"/>
              </a:ext>
            </a:extLst>
          </p:cNvPr>
          <p:cNvSpPr txBox="1">
            <a:spLocks/>
          </p:cNvSpPr>
          <p:nvPr/>
        </p:nvSpPr>
        <p:spPr>
          <a:xfrm>
            <a:off x="748125" y="1819524"/>
            <a:ext cx="4984666" cy="4068657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rgbClr val="3B3535"/>
                </a:solidFill>
                <a:latin typeface="Patrick Hand" pitchFamily="34" charset="0"/>
              </a:rPr>
              <a:t>Employees attributes:</a:t>
            </a:r>
          </a:p>
          <a:p>
            <a:pPr>
              <a:buFontTx/>
              <a:buChar char="-"/>
            </a:pPr>
            <a:r>
              <a:rPr lang="en-US" sz="4000" b="1" dirty="0">
                <a:solidFill>
                  <a:srgbClr val="3B3535"/>
                </a:solidFill>
                <a:latin typeface="Patrick Hand" pitchFamily="34" charset="0"/>
              </a:rPr>
              <a:t>Employee ID</a:t>
            </a:r>
          </a:p>
          <a:p>
            <a:pPr>
              <a:buFontTx/>
              <a:buChar char="-"/>
            </a:pPr>
            <a:r>
              <a:rPr lang="en-US" sz="4000" b="1" dirty="0">
                <a:solidFill>
                  <a:srgbClr val="3B3535"/>
                </a:solidFill>
                <a:latin typeface="Patrick Hand" pitchFamily="34" charset="0"/>
              </a:rPr>
              <a:t>Cinema ID</a:t>
            </a:r>
          </a:p>
          <a:p>
            <a:pPr>
              <a:buFontTx/>
              <a:buChar char="-"/>
            </a:pPr>
            <a:r>
              <a:rPr lang="en-US" sz="4000" b="1" dirty="0">
                <a:solidFill>
                  <a:srgbClr val="3B3535"/>
                </a:solidFill>
                <a:latin typeface="Patrick Hand" pitchFamily="34" charset="0"/>
              </a:rPr>
              <a:t>First Name</a:t>
            </a:r>
          </a:p>
          <a:p>
            <a:pPr>
              <a:buFontTx/>
              <a:buChar char="-"/>
            </a:pPr>
            <a:r>
              <a:rPr lang="en-US" sz="4000" b="1" dirty="0">
                <a:solidFill>
                  <a:srgbClr val="3B3535"/>
                </a:solidFill>
                <a:latin typeface="Patrick Hand" pitchFamily="34" charset="0"/>
              </a:rPr>
              <a:t>Last Name</a:t>
            </a:r>
          </a:p>
          <a:p>
            <a:pPr>
              <a:buFontTx/>
              <a:buChar char="-"/>
            </a:pPr>
            <a:r>
              <a:rPr lang="en-US" sz="4000" b="1" dirty="0">
                <a:solidFill>
                  <a:srgbClr val="3B3535"/>
                </a:solidFill>
                <a:latin typeface="Patrick Hand" pitchFamily="34" charset="0"/>
              </a:rPr>
              <a:t>Gender</a:t>
            </a:r>
          </a:p>
          <a:p>
            <a:pPr>
              <a:buFontTx/>
              <a:buChar char="-"/>
            </a:pPr>
            <a:r>
              <a:rPr lang="en-US" sz="4000" b="1" dirty="0">
                <a:solidFill>
                  <a:srgbClr val="3B3535"/>
                </a:solidFill>
                <a:latin typeface="Patrick Hand" pitchFamily="34" charset="0"/>
              </a:rPr>
              <a:t>Date Of Birth</a:t>
            </a:r>
          </a:p>
          <a:p>
            <a:pPr>
              <a:buFontTx/>
              <a:buChar char="-"/>
            </a:pPr>
            <a:r>
              <a:rPr lang="en-US" sz="4000" b="1" dirty="0">
                <a:solidFill>
                  <a:srgbClr val="3B3535"/>
                </a:solidFill>
                <a:latin typeface="Patrick Hand" pitchFamily="34" charset="0"/>
              </a:rPr>
              <a:t>Salary</a:t>
            </a:r>
          </a:p>
          <a:p>
            <a:pPr>
              <a:buFontTx/>
              <a:buChar char="-"/>
            </a:pPr>
            <a:endParaRPr lang="en-US" sz="4000" b="1" dirty="0">
              <a:solidFill>
                <a:srgbClr val="3B3535"/>
              </a:solidFill>
              <a:latin typeface="Patrick Hand" pitchFamily="34" charset="0"/>
            </a:endParaRPr>
          </a:p>
          <a:p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DCE05C8E-CBE5-7C98-299A-326C4659B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116" y="487836"/>
            <a:ext cx="7781534" cy="3402363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220CFB2B-2BBD-A238-1647-78DE40E0F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7081" y="4339402"/>
            <a:ext cx="5294307" cy="966889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FBB42F44-1455-B429-E61C-C90C6BDFCF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8115" y="5627639"/>
            <a:ext cx="11860280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65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E7DB99E7-76D5-D2EE-0EC2-4D7D256099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1" y="0"/>
            <a:ext cx="14630399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280" y="750292"/>
            <a:ext cx="6145362" cy="1318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6600" b="1" dirty="0">
                <a:solidFill>
                  <a:srgbClr val="1F1E1E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Usher</a:t>
            </a:r>
            <a:endParaRPr lang="en-US" sz="6600" b="1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9071954-1564-D48D-0759-DF82E1EC0179}"/>
              </a:ext>
            </a:extLst>
          </p:cNvPr>
          <p:cNvSpPr txBox="1">
            <a:spLocks/>
          </p:cNvSpPr>
          <p:nvPr/>
        </p:nvSpPr>
        <p:spPr>
          <a:xfrm>
            <a:off x="748125" y="1819525"/>
            <a:ext cx="4984666" cy="215983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rgbClr val="3B3535"/>
                </a:solidFill>
                <a:latin typeface="Patrick Hand" pitchFamily="34" charset="0"/>
              </a:rPr>
              <a:t>Usher attributes:</a:t>
            </a:r>
          </a:p>
          <a:p>
            <a:pPr>
              <a:buFontTx/>
              <a:buChar char="-"/>
            </a:pPr>
            <a:r>
              <a:rPr lang="en-US" sz="4000" b="1" dirty="0">
                <a:solidFill>
                  <a:srgbClr val="3B3535"/>
                </a:solidFill>
                <a:latin typeface="Patrick Hand" pitchFamily="34" charset="0"/>
              </a:rPr>
              <a:t>Usher ID</a:t>
            </a:r>
          </a:p>
          <a:p>
            <a:pPr>
              <a:buFontTx/>
              <a:buChar char="-"/>
            </a:pPr>
            <a:r>
              <a:rPr lang="en-US" sz="4000" b="1" dirty="0">
                <a:solidFill>
                  <a:srgbClr val="3B3535"/>
                </a:solidFill>
                <a:latin typeface="Patrick Hand" pitchFamily="34" charset="0"/>
              </a:rPr>
              <a:t>Assisted Customer</a:t>
            </a: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7DC5B17D-D087-D45D-20FA-0D110CCDD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5274527"/>
            <a:ext cx="5967317" cy="2188782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D366EC90-275B-2332-B4B8-215A0D25CC2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714"/>
          <a:stretch/>
        </p:blipFill>
        <p:spPr>
          <a:xfrm>
            <a:off x="6175098" y="617723"/>
            <a:ext cx="8114479" cy="3237223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ABA18899-D6BB-8539-2296-9F0571E22F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4089" y="7766253"/>
            <a:ext cx="1926309" cy="41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59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1341</Words>
  <Application>Microsoft Office PowerPoint</Application>
  <PresentationFormat>מותאם אישית</PresentationFormat>
  <Paragraphs>182</Paragraphs>
  <Slides>42</Slides>
  <Notes>18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2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42</vt:i4>
      </vt:variant>
    </vt:vector>
  </HeadingPairs>
  <TitlesOfParts>
    <vt:vector size="45" baseType="lpstr">
      <vt:lpstr>Patrick Hand</vt:lpstr>
      <vt:lpstr>Arial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Ori Katz</cp:lastModifiedBy>
  <cp:revision>35</cp:revision>
  <dcterms:created xsi:type="dcterms:W3CDTF">2024-09-29T14:28:00Z</dcterms:created>
  <dcterms:modified xsi:type="dcterms:W3CDTF">2024-10-08T14:50:53Z</dcterms:modified>
</cp:coreProperties>
</file>